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4" r:id="rId9"/>
    <p:sldId id="265" r:id="rId10"/>
    <p:sldId id="277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369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153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186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818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217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7674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644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393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121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292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54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CC33"/>
            </a:gs>
            <a:gs pos="64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C057-E04B-4DD3-BD13-652AF38A2755}" type="datetimeFigureOut">
              <a:rPr lang="es-AR" smtClean="0"/>
              <a:t>07/11/2018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C1B1-68A0-4451-BA16-70F8BA974C5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842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icaud.silvia@gmail.com" TargetMode="External"/><Relationship Id="rId2" Type="http://schemas.openxmlformats.org/officeDocument/2006/relationships/hyperlink" Target="mailto:scoicaud@unpata.edua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160239"/>
          </a:xfrm>
        </p:spPr>
        <p:txBody>
          <a:bodyPr>
            <a:noAutofit/>
          </a:bodyPr>
          <a:lstStyle/>
          <a:p>
            <a:r>
              <a:rPr lang="es-AR" sz="2400" dirty="0" smtClean="0"/>
              <a:t>Universidad Nacional de Quilmes</a:t>
            </a:r>
            <a:br>
              <a:rPr lang="es-AR" sz="2400" dirty="0" smtClean="0"/>
            </a:br>
            <a:r>
              <a:rPr lang="es-AR" sz="2400" dirty="0" smtClean="0"/>
              <a:t>V Foro Internacional en Educación Superior en Entornos Virtuales</a:t>
            </a:r>
            <a:br>
              <a:rPr lang="es-AR" sz="2400" dirty="0" smtClean="0"/>
            </a:br>
            <a:r>
              <a:rPr lang="es-AR" sz="2400" dirty="0" smtClean="0"/>
              <a:t/>
            </a:r>
            <a:br>
              <a:rPr lang="es-AR" sz="2400" dirty="0" smtClean="0"/>
            </a:br>
            <a:endParaRPr lang="es-AR" sz="24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8424936" cy="3649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AR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Franqueando territorios pedagógicos de las plataformas </a:t>
            </a:r>
            <a:r>
              <a:rPr lang="es-AR" sz="28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LMS</a:t>
            </a:r>
            <a:endParaRPr lang="es-AR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AR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Autora: Dra. Silvia </a:t>
            </a:r>
            <a:r>
              <a:rPr lang="es-AR" sz="2400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Coicaud</a:t>
            </a:r>
            <a:endParaRPr lang="es-AR" sz="2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AR" sz="2400" u="sng" dirty="0" err="1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scoicaud@unpata.eduar</a:t>
            </a:r>
            <a:r>
              <a:rPr lang="es-AR" sz="2400" dirty="0" smtClean="0">
                <a:effectLst/>
                <a:latin typeface="Times New Roman"/>
                <a:ea typeface="Calibri"/>
                <a:cs typeface="Times New Roman"/>
              </a:rPr>
              <a:t>   </a:t>
            </a:r>
            <a:r>
              <a:rPr lang="es-AR" sz="2400" u="sng" dirty="0" err="1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3"/>
              </a:rPr>
              <a:t>coicaud.silvia@gmail.com</a:t>
            </a:r>
            <a:endParaRPr lang="es-AR" sz="20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AR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Universidad Nacional de la Patagonia San Juan Bosco</a:t>
            </a:r>
            <a:endParaRPr lang="es-AR" sz="20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0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64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</a:rPr>
              <a:t>Otros  aportes de Eric Raymond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/>
          </a:bodyPr>
          <a:lstStyle/>
          <a:p>
            <a:pPr algn="just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“Los buenos programadores saben qué escribir. Los grandes saben qué reescribir (y reutilizar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Tratar a tus usuarios como colaboradores es el camino menos complicado para mejorar con rapidez y depurar eficazmente un programa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Dada una base lo suficientemente amplia de probadores y colaboradores, casi todos los problemas se identificarán con rapidez y su solución será obvia para alguien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Si tratas a la gente que te ayuda a depurar un programa como si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fuera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tu recurso más valioso,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responderá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convirtiéndose en eso precisamente” (Raymond,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1998)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</a:rPr>
              <a:t>Problemas,  desafíos</a:t>
            </a:r>
            <a:endParaRPr lang="es-AR" sz="24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5904656"/>
          </a:xfrm>
        </p:spPr>
        <p:txBody>
          <a:bodyPr>
            <a:normAutofit lnSpcReduction="10000"/>
          </a:bodyPr>
          <a:lstStyle/>
          <a:p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se dispone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 algunas herramientas pedagógicas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actuales –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recursos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gamificación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-. Se  muestran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los mismos contenidos a todos los alumnos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entramado de relaciones electrónicas que se entreteje instaura formas organizativas configuradas de modo tal que los usuarios tienen poco para aportar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AR" sz="2000" i="1" dirty="0">
                <a:latin typeface="Arial" panose="020B0604020202020204" pitchFamily="34" charset="0"/>
                <a:cs typeface="Arial" panose="020B0604020202020204" pitchFamily="34" charset="0"/>
              </a:rPr>
              <a:t>Los arquitectos del espacio virtual –desde los diseñadores del software hasta los administradores de las páginas- dan forma a la comunidad más profundamente de lo que lo hacen sus homólogos en el mundo real</a:t>
            </a:r>
            <a:r>
              <a:rPr lang="es-A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A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A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Donath</a:t>
            </a:r>
            <a:r>
              <a:rPr lang="es-A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2006) </a:t>
            </a: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s-AR" sz="10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s-AR" sz="1000" dirty="0" err="1"/>
              <a:t>encrypted-tbn0.gstatic.com</a:t>
            </a:r>
            <a:r>
              <a:rPr lang="es-AR" sz="1000" dirty="0"/>
              <a:t>/</a:t>
            </a:r>
            <a:r>
              <a:rPr lang="es-AR" sz="1000" dirty="0" err="1"/>
              <a:t>images?q</a:t>
            </a:r>
            <a:r>
              <a:rPr lang="es-AR" sz="1000" dirty="0"/>
              <a:t>=</a:t>
            </a:r>
            <a:r>
              <a:rPr lang="es-AR" sz="1000" dirty="0" err="1"/>
              <a:t>tbn:ANd9GcQSoETudQmpK-vZsZ3mnD-t4RxEnefv7W-ckTkJNek04d2waqnffw</a:t>
            </a:r>
            <a:endParaRPr lang="es-AR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7" y="4581128"/>
            <a:ext cx="2619375" cy="159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630400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1000" dirty="0"/>
          </a:p>
          <a:p>
            <a:r>
              <a:rPr lang="es-AR" sz="1000" dirty="0" smtClean="0"/>
              <a:t>https</a:t>
            </a:r>
            <a:r>
              <a:rPr lang="es-AR" sz="1000" dirty="0"/>
              <a:t>://</a:t>
            </a:r>
            <a:r>
              <a:rPr lang="es-AR" sz="1000" dirty="0" err="1" smtClean="0"/>
              <a:t>encrypted-tbn0.gstatic.com</a:t>
            </a:r>
            <a:r>
              <a:rPr lang="es-AR" sz="1000" dirty="0" smtClean="0"/>
              <a:t>/</a:t>
            </a:r>
            <a:r>
              <a:rPr lang="es-AR" sz="1000" dirty="0" err="1" smtClean="0"/>
              <a:t>images?q</a:t>
            </a:r>
            <a:r>
              <a:rPr lang="es-AR" sz="1000" dirty="0" smtClean="0"/>
              <a:t>=</a:t>
            </a:r>
            <a:r>
              <a:rPr lang="es-AR" sz="1000" dirty="0" err="1" smtClean="0"/>
              <a:t>tbn:ANd9GcRI9Z3Kkacr1XxQ8VuX8iWmuHhiFZ45MNxs3VP_XMM31HjyeA1j</a:t>
            </a:r>
            <a:endParaRPr lang="es-AR" sz="1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73636"/>
            <a:ext cx="2914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6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746794" cy="6192688"/>
          </a:xfrm>
        </p:spPr>
        <p:txBody>
          <a:bodyPr>
            <a:normAutofit lnSpcReduction="10000"/>
          </a:bodyPr>
          <a:lstStyle/>
          <a:p>
            <a:pPr marL="400050" lvl="1" indent="0" algn="just">
              <a:buNone/>
            </a:pPr>
            <a:r>
              <a:rPr lang="es-A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-“</a:t>
            </a:r>
            <a:r>
              <a:rPr lang="es-A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Yo me acuerdo que una vez le pregunté al tutor… no encuentro… por favor decime dónde y cuál es el ícono para subir el trabajo</a:t>
            </a:r>
            <a:r>
              <a:rPr lang="es-A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</a:p>
          <a:p>
            <a:pPr lvl="1" algn="just"/>
            <a:endParaRPr lang="es-A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just">
              <a:buNone/>
            </a:pPr>
            <a:r>
              <a:rPr lang="es-AR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-“</a:t>
            </a:r>
            <a:r>
              <a:rPr lang="es-A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Si, al principio hasta que te </a:t>
            </a:r>
            <a:r>
              <a:rPr lang="es-AR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familiarizás</a:t>
            </a:r>
            <a:r>
              <a:rPr lang="es-A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con la plataforma. Yo me acuerdo que trabajé una vez, como tutora, en estos cursos que eran para directivos, y había muchas docentes que lo dejaron porque les pasaba eso, que no sabían usar la plataforma…”</a:t>
            </a:r>
          </a:p>
          <a:p>
            <a:pPr algn="just"/>
            <a:endParaRPr lang="es-A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      formar no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sólo desde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 ofimático: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“cómo utilizar la plataforma X”, sino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 conocimientos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tecno-pedagógicos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poder comprender y transformar creativamente las propuestas </a:t>
            </a: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plataforma elegida debe adaptarse a la estructura organizacional de la institución, y no a la inversa.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555776" y="465313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635896" cy="23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rgbClr val="C00000"/>
                </a:solidFill>
              </a:rPr>
              <a:t>Pensar la clase, más allá y más acá de  la plataforma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760640"/>
          </a:xfrm>
        </p:spPr>
        <p:txBody>
          <a:bodyPr>
            <a:normAutofit/>
          </a:bodyPr>
          <a:lstStyle/>
          <a:p>
            <a:pPr algn="just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El contenido a enseñar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central. Abordarlo desde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perspectivas múltiples 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actuales. Dada la sobreabundancia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información, orientar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 los alumnos para que puedan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seleccionarla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analizarla.</a:t>
            </a: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trabajo en equipos docentes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fundamental. Son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diversas y complejas las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tareas a realizar.</a:t>
            </a: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A veces los docentes optan por acomodar las actividades de aprendizaje a algún recurso digital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atractivo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motivador. Esto genera vacancia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banalización del contenido (Sólo actividades procedimentales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ligadas a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dispositivo). Otras veces  desarrollo lineal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 de clases conductistas 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Equilibrar tiempos de placer e indagación de fuentes de información.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Seleccionar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estrategias innovadoras: dispositivos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lúdicos,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narrativas </a:t>
            </a:r>
            <a:r>
              <a:rPr 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transmediáticas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videos, audios, realidad virtual y aumentada, aprendizaje por proyectos, diseños, problemas, retos, casos.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056257" y="438329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904656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papel de pedagogo es muy importante. Realiza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un procesamiento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didáctico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abordando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criterios para organizar el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virtual, desde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macrorreglas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 la cohesión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coherencia, en la incorporación de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herramientas apropiadas </a:t>
            </a: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Tutorías son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espacios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valiosos de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encuentro entre alumnos 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docentes. Su discontinuidad o la lentitud de respuestas genera confusiones, desmotivación y deserción estudiantil. 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Otra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problemática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 las contradicciones entre el diseño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didáctico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 aula virtual y las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actividades de evaluación de los aprendizajes.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Evitar que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los alumnos tengan que </a:t>
            </a:r>
            <a:r>
              <a:rPr lang="es-AR" sz="2000" i="1" dirty="0">
                <a:latin typeface="Arial" panose="020B0604020202020204" pitchFamily="34" charset="0"/>
                <a:cs typeface="Arial" panose="020B0604020202020204" pitchFamily="34" charset="0"/>
              </a:rPr>
              <a:t>"…demostrar 'a una sola carta' […] que sabe todo lo que se le pide de un modo que se supone concluyente"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AR" sz="1800" dirty="0" err="1">
                <a:latin typeface="Arial" panose="020B0604020202020204" pitchFamily="34" charset="0"/>
                <a:cs typeface="Arial" panose="020B0604020202020204" pitchFamily="34" charset="0"/>
              </a:rPr>
              <a:t>Alvarez</a:t>
            </a:r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Mendez</a:t>
            </a:r>
            <a:r>
              <a:rPr lang="es-A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es-A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Dedicarle tiempo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 la evaluación como un proceso que debe abarcar todo el desarrollo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 curso. Aclarar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en tiempo y forma las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dudas, explicar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cómo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va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evaluar, trabajar previamente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con los formatos elegidos</a:t>
            </a: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0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rgbClr val="C00000"/>
                </a:solidFill>
              </a:rPr>
              <a:t>Abriendo cerrojos. Replanteos, posibles cambios y mejoras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88632"/>
          </a:xfrm>
        </p:spPr>
        <p:txBody>
          <a:bodyPr>
            <a:normAutofit lnSpcReduction="10000"/>
          </a:bodyPr>
          <a:lstStyle/>
          <a:p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Todas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deberían ser modulares en su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estructura.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diseñadores:      trabajar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en pos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su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modificalidad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estableciendo niveles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crecientes 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permeabilidad.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Inexistencia de redes sociales en muchas ellas, muy</a:t>
            </a:r>
          </a:p>
          <a:p>
            <a:pPr marL="0" indent="0">
              <a:buNone/>
            </a:pP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importantes en la actualidad.</a:t>
            </a:r>
          </a:p>
          <a:p>
            <a:pPr marL="0" indent="0">
              <a:buNone/>
            </a:pP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Algunas     una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aplicación que proporciona un entorno educativo flexible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para compartir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experiencias y conocimientos con otras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comunidades</a:t>
            </a:r>
          </a:p>
          <a:p>
            <a:pPr marL="0" indent="0">
              <a:buNone/>
            </a:pP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virtuales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Otras, en lugar de agregar blogs a un programa de archivos,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incorporaron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una función para conectar con canales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“Google Data </a:t>
            </a:r>
            <a:r>
              <a:rPr 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”, un motor de búsqueda para millones de repositorios públicos destinados a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profesionales. Acceso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organizado a conjuntos de datos gratuitos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difíciles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 hallar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2483768" cy="13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>
            <a:off x="1331640" y="33569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5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6684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>
              <a:buNone/>
            </a:pPr>
            <a:r>
              <a:rPr lang="es-A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Podrían…</a:t>
            </a: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Incorporar orientaciones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sobre aplicaciones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utilizar y desarrollar videojuegos. También recursos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 realidad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mixta (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Rv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 RA)</a:t>
            </a: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Integrar entornos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makerspace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como lugares para el aprendizaje y la creatividad que les permitan a los estudiantes plasmar sus propias ideas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Otras aplicaciones que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ayuden a mantener un diálogo cara a cara sostenido, para poder realizar un seguimiento más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personalizado (audios, videos…) Moodle      sólo chats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Inclusión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educativa. Las plataformas actuales no cuentan con herramientas para llegar a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vulnerable y a personas con necesidades educativas especiales.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Oportunidad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para promover investigaciones 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desarrollos 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" y="1556792"/>
            <a:ext cx="2626361" cy="150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47" y="1489028"/>
            <a:ext cx="3030608" cy="151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68" y="1514280"/>
            <a:ext cx="3131840" cy="150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2570819" y="4941168"/>
            <a:ext cx="1741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76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8741815" cy="5793507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Evaluación: 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no todas las plataformas en la actualidad ofrecen el recurso </a:t>
            </a:r>
            <a:r>
              <a:rPr lang="es-A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Portafolio</a:t>
            </a:r>
            <a:r>
              <a:rPr lang="es-A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evaluar. Pero puede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ser incorporado como un módulo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adicional</a:t>
            </a: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Mejorar formas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y escalas para la evaluación, acreditación y calificación de los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aprendizajes. Incorporar otros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modos y métricas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documentar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manera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más apropiada las producciones de los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estudiantes. Evaluaciones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más auténticas 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procesuales. Poder valorar tareas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creativas y colaborativas </a:t>
            </a: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Un módulo interesante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Moodle: “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Plan de Aprendizaje”.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Crear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gestionar y visualizar una planificación para orientar los aprendizajes 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estudiantes. Ofrece una plantilla. 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Analíticas </a:t>
            </a:r>
            <a:r>
              <a:rPr lang="es-A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con softwares para evaluar desde datos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relevantes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de las propias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actividades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escolares, detectando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problemas 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para poder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orientarlos. Un desafío para los  programadores.  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9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es-AR" sz="2400" b="1" dirty="0">
                <a:solidFill>
                  <a:srgbClr val="C00000"/>
                </a:solidFill>
                <a:cs typeface="Arial" panose="020B0604020202020204" pitchFamily="34" charset="0"/>
              </a:rPr>
              <a:t>Algunas reflexiones finales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vigentes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comparten varias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características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comunes. También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ciertas diferencias en los servicios educativos que ofrecen.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Poder contar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con plataformas de acceso libre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una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valiosa posibilidad para las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instituciones.</a:t>
            </a: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Considerar la idiosincrasia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 didáctica y de la institución, sus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propósitos 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destinatarios, para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poder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enriquecer el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diseñando aulas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virtuales que recuperen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mejores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complementos y aplicaciones.</a:t>
            </a: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Necesidad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conjunto entre programadores informáticos, docentes de las disciplinas 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pedagogos. Miradas que se complementan para la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construcción interdisciplinaria de un entorno más amigable, flexible y propiciador de nuevas y creativas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formas de acceder al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Dejar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el modelo de la polis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griega –en el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aula convencional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en el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aula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virtual- para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acercarnos más a un modelo 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plena ciudadanía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en donde existan más voces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legitimadas.  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8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s-AR" sz="2400" dirty="0" smtClean="0">
                <a:solidFill>
                  <a:srgbClr val="C00000"/>
                </a:solidFill>
              </a:rPr>
              <a:t>Los sistemas estandarizados de gestión de aprendizajes. ¿Gestionamos? ¿qué gestionamos? ¿para qué aprendizajes?</a:t>
            </a:r>
            <a:endParaRPr lang="es-AR" sz="24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territorio de formación no constituye un sector en sí, sino que representa una combinación de contextos, finalidades y modalidades, tanto pedagógicas como organizativas</a:t>
            </a: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Los territorios de las propuestas formativas organizadas desde plataformas virtuales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Managment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representan meta-contextos. Diferentes recorridos del aprendizaje se articulan formando conjuntos de sitios, propósitos y recursos que constituyen pistas sobre nuevas áreas de conocimiento.</a:t>
            </a: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28" y="4077072"/>
            <a:ext cx="4248472" cy="22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47664" y="6453335"/>
            <a:ext cx="64087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dirty="0"/>
              <a:t>http://</a:t>
            </a:r>
            <a:r>
              <a:rPr lang="es-AR" sz="1000" dirty="0" err="1"/>
              <a:t>masteroficial.us.es</a:t>
            </a:r>
            <a:r>
              <a:rPr lang="es-AR" sz="1000" dirty="0"/>
              <a:t>/</a:t>
            </a:r>
            <a:r>
              <a:rPr lang="es-AR" sz="1000" dirty="0" err="1"/>
              <a:t>geografia</a:t>
            </a:r>
            <a:r>
              <a:rPr lang="es-AR" sz="1000" dirty="0"/>
              <a:t>/</a:t>
            </a:r>
            <a:r>
              <a:rPr lang="es-AR" sz="1000" dirty="0" err="1"/>
              <a:t>sites</a:t>
            </a:r>
            <a:r>
              <a:rPr lang="es-AR" sz="1000" dirty="0"/>
              <a:t>/</a:t>
            </a:r>
            <a:r>
              <a:rPr lang="es-AR" sz="1000" dirty="0" err="1"/>
              <a:t>masteroficial.us.es.geografia</a:t>
            </a:r>
            <a:r>
              <a:rPr lang="es-AR" sz="1000" dirty="0"/>
              <a:t>/files/</a:t>
            </a:r>
            <a:r>
              <a:rPr lang="es-AR" sz="1000" dirty="0" err="1"/>
              <a:t>styles</a:t>
            </a:r>
            <a:r>
              <a:rPr lang="es-AR" sz="1000" dirty="0"/>
              <a:t>/cenefa/</a:t>
            </a:r>
            <a:r>
              <a:rPr lang="es-AR" sz="1000" dirty="0" err="1"/>
              <a:t>public</a:t>
            </a:r>
            <a:r>
              <a:rPr lang="es-AR" sz="1000" dirty="0"/>
              <a:t>/</a:t>
            </a:r>
            <a:r>
              <a:rPr lang="es-AR" sz="1000" dirty="0" err="1"/>
              <a:t>2.jpg?itok</a:t>
            </a:r>
            <a:r>
              <a:rPr lang="es-AR" sz="1000" dirty="0"/>
              <a:t>=</a:t>
            </a:r>
            <a:r>
              <a:rPr lang="es-AR" sz="1000" dirty="0" err="1"/>
              <a:t>aIaoYuQJ</a:t>
            </a:r>
            <a:endParaRPr lang="es-AR" sz="1000" dirty="0"/>
          </a:p>
        </p:txBody>
      </p:sp>
    </p:spTree>
    <p:extLst>
      <p:ext uri="{BB962C8B-B14F-4D97-AF65-F5344CB8AC3E}">
        <p14:creationId xmlns:p14="http://schemas.microsoft.com/office/powerpoint/2010/main" val="41345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instituciones educativas tienen que propiciar que las tecnologías digitales se conviertan en un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ciberlugar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más que en un ciberespacio, para poder dejar huellas propias. </a:t>
            </a: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plataformas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deberían ser utilizadas como meros artilugios estructurados y estructurantes, ni como objetos neutros, sino como organizadores de acciones pedagógicas que modelan y reconfiguran los marcos de pensamiento, tanto de estudiantes como de docentes. </a:t>
            </a: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 que verdaderamente importa es lo que el docente y los alumnos hacen con ellas, no la herramienta en sí misma. </a:t>
            </a:r>
          </a:p>
          <a:p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59" y="1268760"/>
            <a:ext cx="2376263" cy="218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6165304"/>
            <a:ext cx="8136903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endParaRPr lang="es-AR" sz="9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s-A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s-A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s-AR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st2.depositphotos.com</a:t>
            </a:r>
            <a:r>
              <a:rPr lang="es-A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/3363133/6405/v/950/depositphotos_64051283-stock-illustration-mail-internet-symbol-on-thumbprint.jpg</a:t>
            </a:r>
          </a:p>
        </p:txBody>
      </p:sp>
    </p:spTree>
    <p:extLst>
      <p:ext uri="{BB962C8B-B14F-4D97-AF65-F5344CB8AC3E}">
        <p14:creationId xmlns:p14="http://schemas.microsoft.com/office/powerpoint/2010/main" val="29018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013176"/>
            <a:ext cx="9396536" cy="1562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900" dirty="0" smtClean="0">
                <a:solidFill>
                  <a:schemeClr val="tx1"/>
                </a:solidFill>
              </a:rPr>
              <a:t>https://</a:t>
            </a:r>
            <a:r>
              <a:rPr lang="es-AR" sz="900" dirty="0" err="1" smtClean="0">
                <a:solidFill>
                  <a:schemeClr val="tx1"/>
                </a:solidFill>
              </a:rPr>
              <a:t>www.google.com</a:t>
            </a:r>
            <a:r>
              <a:rPr lang="es-AR" sz="900" dirty="0" smtClean="0">
                <a:solidFill>
                  <a:schemeClr val="tx1"/>
                </a:solidFill>
              </a:rPr>
              <a:t>/</a:t>
            </a:r>
            <a:r>
              <a:rPr lang="es-AR" sz="900" dirty="0" err="1" smtClean="0">
                <a:solidFill>
                  <a:schemeClr val="tx1"/>
                </a:solidFill>
              </a:rPr>
              <a:t>url?sa</a:t>
            </a:r>
            <a:r>
              <a:rPr lang="es-AR" sz="900" dirty="0" smtClean="0">
                <a:solidFill>
                  <a:schemeClr val="tx1"/>
                </a:solidFill>
              </a:rPr>
              <a:t>=</a:t>
            </a:r>
            <a:r>
              <a:rPr lang="es-AR" sz="900" dirty="0" err="1" smtClean="0">
                <a:solidFill>
                  <a:schemeClr val="tx1"/>
                </a:solidFill>
              </a:rPr>
              <a:t>i&amp;rct</a:t>
            </a:r>
            <a:r>
              <a:rPr lang="es-AR" sz="900" dirty="0" smtClean="0">
                <a:solidFill>
                  <a:schemeClr val="tx1"/>
                </a:solidFill>
              </a:rPr>
              <a:t>=</a:t>
            </a:r>
            <a:r>
              <a:rPr lang="es-AR" sz="900" dirty="0" err="1" smtClean="0">
                <a:solidFill>
                  <a:schemeClr val="tx1"/>
                </a:solidFill>
              </a:rPr>
              <a:t>j&amp;q</a:t>
            </a:r>
            <a:r>
              <a:rPr lang="es-AR" sz="900" dirty="0" smtClean="0">
                <a:solidFill>
                  <a:schemeClr val="tx1"/>
                </a:solidFill>
              </a:rPr>
              <a:t>=&amp;</a:t>
            </a:r>
            <a:r>
              <a:rPr lang="es-AR" sz="900" dirty="0" err="1" smtClean="0">
                <a:solidFill>
                  <a:schemeClr val="tx1"/>
                </a:solidFill>
              </a:rPr>
              <a:t>esrc</a:t>
            </a:r>
            <a:r>
              <a:rPr lang="es-AR" sz="900" dirty="0" smtClean="0">
                <a:solidFill>
                  <a:schemeClr val="tx1"/>
                </a:solidFill>
              </a:rPr>
              <a:t>=</a:t>
            </a:r>
            <a:r>
              <a:rPr lang="es-AR" sz="900" dirty="0" err="1" smtClean="0">
                <a:solidFill>
                  <a:schemeClr val="tx1"/>
                </a:solidFill>
              </a:rPr>
              <a:t>s&amp;source</a:t>
            </a:r>
            <a:r>
              <a:rPr lang="es-AR" sz="900" dirty="0" smtClean="0">
                <a:solidFill>
                  <a:schemeClr val="tx1"/>
                </a:solidFill>
              </a:rPr>
              <a:t>=</a:t>
            </a:r>
            <a:r>
              <a:rPr lang="es-AR" sz="900" dirty="0" err="1" smtClean="0">
                <a:solidFill>
                  <a:schemeClr val="tx1"/>
                </a:solidFill>
              </a:rPr>
              <a:t>images&amp;cd</a:t>
            </a:r>
            <a:r>
              <a:rPr lang="es-AR" sz="900" dirty="0" smtClean="0">
                <a:solidFill>
                  <a:schemeClr val="tx1"/>
                </a:solidFill>
              </a:rPr>
              <a:t>=&amp;</a:t>
            </a:r>
            <a:r>
              <a:rPr lang="es-AR" sz="900" dirty="0" err="1" smtClean="0">
                <a:solidFill>
                  <a:schemeClr val="tx1"/>
                </a:solidFill>
              </a:rPr>
              <a:t>cad</a:t>
            </a:r>
            <a:r>
              <a:rPr lang="es-AR" sz="900" dirty="0" smtClean="0">
                <a:solidFill>
                  <a:schemeClr val="tx1"/>
                </a:solidFill>
              </a:rPr>
              <a:t>=</a:t>
            </a:r>
            <a:r>
              <a:rPr lang="es-AR" sz="900" dirty="0" err="1" smtClean="0">
                <a:solidFill>
                  <a:schemeClr val="tx1"/>
                </a:solidFill>
              </a:rPr>
              <a:t>rja&amp;uact</a:t>
            </a:r>
            <a:r>
              <a:rPr lang="es-AR" sz="900" dirty="0" smtClean="0">
                <a:solidFill>
                  <a:schemeClr val="tx1"/>
                </a:solidFill>
              </a:rPr>
              <a:t>=</a:t>
            </a:r>
            <a:r>
              <a:rPr lang="es-AR" sz="900" dirty="0" err="1" smtClean="0">
                <a:solidFill>
                  <a:schemeClr val="tx1"/>
                </a:solidFill>
              </a:rPr>
              <a:t>8&amp;ved</a:t>
            </a:r>
            <a:r>
              <a:rPr lang="es-AR" sz="900" dirty="0" smtClean="0">
                <a:solidFill>
                  <a:schemeClr val="tx1"/>
                </a:solidFill>
              </a:rPr>
              <a:t>=</a:t>
            </a:r>
            <a:r>
              <a:rPr lang="es-AR" sz="900" dirty="0" err="1" smtClean="0">
                <a:solidFill>
                  <a:schemeClr val="tx1"/>
                </a:solidFill>
              </a:rPr>
              <a:t>2ahUKEwj8o-3Y</a:t>
            </a:r>
            <a:r>
              <a:rPr lang="es-AR" sz="900" dirty="0" smtClean="0">
                <a:solidFill>
                  <a:schemeClr val="tx1"/>
                </a:solidFill>
              </a:rPr>
              <a:t>_-</a:t>
            </a:r>
            <a:r>
              <a:rPr lang="es-AR" sz="900" dirty="0" err="1" smtClean="0">
                <a:solidFill>
                  <a:schemeClr val="tx1"/>
                </a:solidFill>
              </a:rPr>
              <a:t>rdAhXBfZAKHYqMDRsQjRx6BAgBEAU&amp;url</a:t>
            </a:r>
            <a:r>
              <a:rPr lang="es-AR" sz="900" dirty="0" smtClean="0">
                <a:solidFill>
                  <a:schemeClr val="tx1"/>
                </a:solidFill>
              </a:rPr>
              <a:t>=https%3A%2F%2Fluciernagadelroque.wordpress.com%2Ftag%2Fdemocracia-real-ya%2F&amp;psig=</a:t>
            </a:r>
            <a:r>
              <a:rPr lang="es-AR" sz="900" dirty="0" err="1" smtClean="0">
                <a:solidFill>
                  <a:schemeClr val="tx1"/>
                </a:solidFill>
              </a:rPr>
              <a:t>AOvVaw3_vk8C723iwcI6VltUuB12&amp;ust</a:t>
            </a:r>
            <a:r>
              <a:rPr lang="es-AR" sz="900" dirty="0" smtClean="0">
                <a:solidFill>
                  <a:schemeClr val="tx1"/>
                </a:solidFill>
              </a:rPr>
              <a:t>=1538681001113843</a:t>
            </a:r>
          </a:p>
          <a:p>
            <a:endParaRPr lang="es-AR" sz="900" dirty="0">
              <a:solidFill>
                <a:schemeClr val="tx1"/>
              </a:solidFill>
            </a:endParaRPr>
          </a:p>
          <a:p>
            <a:endParaRPr lang="es-AR" sz="9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1" y="1"/>
            <a:ext cx="4506547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16" y="0"/>
            <a:ext cx="478230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5929317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900" dirty="0"/>
              <a:t>https://</a:t>
            </a:r>
            <a:r>
              <a:rPr lang="es-AR" sz="900" dirty="0" err="1"/>
              <a:t>www.google.com</a:t>
            </a:r>
            <a:r>
              <a:rPr lang="es-AR" sz="900" dirty="0"/>
              <a:t>/</a:t>
            </a:r>
            <a:r>
              <a:rPr lang="es-AR" sz="900" dirty="0" err="1"/>
              <a:t>url?sa</a:t>
            </a:r>
            <a:r>
              <a:rPr lang="es-AR" sz="900" dirty="0"/>
              <a:t>=</a:t>
            </a:r>
            <a:r>
              <a:rPr lang="es-AR" sz="900" dirty="0" err="1"/>
              <a:t>i&amp;rct</a:t>
            </a:r>
            <a:r>
              <a:rPr lang="es-AR" sz="900" dirty="0"/>
              <a:t>=</a:t>
            </a:r>
            <a:r>
              <a:rPr lang="es-AR" sz="900" dirty="0" err="1"/>
              <a:t>j&amp;q</a:t>
            </a:r>
            <a:r>
              <a:rPr lang="es-AR" sz="900" dirty="0"/>
              <a:t>=&amp;</a:t>
            </a:r>
            <a:r>
              <a:rPr lang="es-AR" sz="900" dirty="0" err="1"/>
              <a:t>esrc</a:t>
            </a:r>
            <a:r>
              <a:rPr lang="es-AR" sz="900" dirty="0"/>
              <a:t>=</a:t>
            </a:r>
            <a:r>
              <a:rPr lang="es-AR" sz="900" dirty="0" err="1"/>
              <a:t>s&amp;source</a:t>
            </a:r>
            <a:r>
              <a:rPr lang="es-AR" sz="900" dirty="0"/>
              <a:t>=</a:t>
            </a:r>
            <a:r>
              <a:rPr lang="es-AR" sz="900" dirty="0" err="1"/>
              <a:t>images&amp;cd</a:t>
            </a:r>
            <a:r>
              <a:rPr lang="es-AR" sz="900" dirty="0"/>
              <a:t>=&amp;</a:t>
            </a:r>
            <a:r>
              <a:rPr lang="es-AR" sz="900" dirty="0" err="1"/>
              <a:t>cad</a:t>
            </a:r>
            <a:r>
              <a:rPr lang="es-AR" sz="900" dirty="0"/>
              <a:t>=</a:t>
            </a:r>
            <a:r>
              <a:rPr lang="es-AR" sz="900" dirty="0" err="1"/>
              <a:t>rja&amp;uact</a:t>
            </a:r>
            <a:r>
              <a:rPr lang="es-AR" sz="900" dirty="0"/>
              <a:t>=</a:t>
            </a:r>
            <a:r>
              <a:rPr lang="es-AR" sz="900" dirty="0" err="1"/>
              <a:t>8&amp;ved</a:t>
            </a:r>
            <a:r>
              <a:rPr lang="es-AR" sz="900" dirty="0"/>
              <a:t>=</a:t>
            </a:r>
            <a:r>
              <a:rPr lang="es-AR" sz="900" dirty="0" err="1"/>
              <a:t>2ahUKEwikl5zcgOvdAhVNPJAKHVUkBCgQjRx6BAgBEAU&amp;url</a:t>
            </a:r>
            <a:r>
              <a:rPr lang="es-AR" sz="900" dirty="0"/>
              <a:t>=http%3A%2F%2Fhistoriaparanodormiranhell.blogspot.com%2F2012%2F07%2F&amp;psig=</a:t>
            </a:r>
            <a:r>
              <a:rPr lang="es-AR" sz="900" dirty="0" err="1"/>
              <a:t>AOvVaw2SM7dr_lvEj3ABgeH0_8cH&amp;ust</a:t>
            </a:r>
            <a:r>
              <a:rPr lang="es-AR" sz="900" dirty="0"/>
              <a:t>=1538681272166520</a:t>
            </a:r>
          </a:p>
        </p:txBody>
      </p:sp>
    </p:spTree>
    <p:extLst>
      <p:ext uri="{BB962C8B-B14F-4D97-AF65-F5344CB8AC3E}">
        <p14:creationId xmlns:p14="http://schemas.microsoft.com/office/powerpoint/2010/main" val="39680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361459"/>
          </a:xfrm>
        </p:spPr>
        <p:txBody>
          <a:bodyPr>
            <a:normAutofit/>
          </a:bodyPr>
          <a:lstStyle/>
          <a:p>
            <a:pPr algn="just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avances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en inteligencia artificial y en interfaces del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usuario. Las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universidades están diseñando algoritmos de aprendizaje automáticos 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dispositivos </a:t>
            </a:r>
            <a:r>
              <a:rPr lang="es-A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hápticos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Algo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promisorio para los procesos 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 en propuestas virtuales.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imagen dispositivos hapt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9604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04588" y="4725144"/>
            <a:ext cx="40324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000" dirty="0">
                <a:solidFill>
                  <a:schemeClr val="tx1"/>
                </a:solidFill>
              </a:rPr>
              <a:t>https://</a:t>
            </a:r>
            <a:r>
              <a:rPr lang="es-AR" sz="1000" dirty="0" err="1">
                <a:solidFill>
                  <a:schemeClr val="tx1"/>
                </a:solidFill>
              </a:rPr>
              <a:t>cdn.shopify.com</a:t>
            </a:r>
            <a:r>
              <a:rPr lang="es-AR" sz="1000" dirty="0">
                <a:solidFill>
                  <a:schemeClr val="tx1"/>
                </a:solidFill>
              </a:rPr>
              <a:t>/s/files/1/1932/8381/</a:t>
            </a:r>
            <a:r>
              <a:rPr lang="es-AR" sz="1000" dirty="0" err="1">
                <a:solidFill>
                  <a:schemeClr val="tx1"/>
                </a:solidFill>
              </a:rPr>
              <a:t>products</a:t>
            </a:r>
            <a:r>
              <a:rPr lang="es-AR" sz="1000" dirty="0">
                <a:solidFill>
                  <a:schemeClr val="tx1"/>
                </a:solidFill>
              </a:rPr>
              <a:t>/</a:t>
            </a:r>
            <a:r>
              <a:rPr lang="es-AR" sz="1000" dirty="0" err="1">
                <a:solidFill>
                  <a:schemeClr val="tx1"/>
                </a:solidFill>
              </a:rPr>
              <a:t>Artist_Soud-overview-design-FF-bottle-2_2048x.jpg?v</a:t>
            </a:r>
            <a:r>
              <a:rPr lang="es-AR" sz="1000" dirty="0">
                <a:solidFill>
                  <a:schemeClr val="tx1"/>
                </a:solidFill>
              </a:rPr>
              <a:t>=1492624157</a:t>
            </a:r>
          </a:p>
        </p:txBody>
      </p:sp>
    </p:spTree>
    <p:extLst>
      <p:ext uri="{BB962C8B-B14F-4D97-AF65-F5344CB8AC3E}">
        <p14:creationId xmlns:p14="http://schemas.microsoft.com/office/powerpoint/2010/main" val="3138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" y="11153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87" y="530635"/>
            <a:ext cx="2436644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18" y="262060"/>
            <a:ext cx="211970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16" y="282998"/>
            <a:ext cx="1985708" cy="161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" y="2596891"/>
            <a:ext cx="230425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54661"/>
            <a:ext cx="216024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45" y="2825491"/>
            <a:ext cx="216024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9" y="4509120"/>
            <a:ext cx="1930790" cy="179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39" y="4420108"/>
            <a:ext cx="2143125" cy="181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31" y="4653136"/>
            <a:ext cx="2250478" cy="14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20" y="431347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16" y="2276983"/>
            <a:ext cx="198570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4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712968" cy="6192688"/>
          </a:xfrm>
        </p:spPr>
        <p:txBody>
          <a:bodyPr>
            <a:normAutofit/>
          </a:bodyPr>
          <a:lstStyle/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Brindan 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estudiantes, docentes e instituciones una visión integrada de las actividades de aprendizaje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distintos espacios curriculares. </a:t>
            </a: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incorporan contenidos web y se distribuye bibliografía, materiales multimedia y recursos diversos como repositorios de archivos para el estudio.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accede 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bibliotecas,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agendan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avisos de profesores,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orientan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aprendizajes 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actividades </a:t>
            </a: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Envío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recepción de tareas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evaluación de aprendizajes con distintos instrumentos.</a:t>
            </a: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 formato estándar ponen a disposición herramientas integradas para recoger los resultados de la evaluación del usuario –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tracking-. Generan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estadísticas de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control.</a:t>
            </a: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interactividad e intercambio entre los participantes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-foros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, correos,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chat, mensajería interna- </a:t>
            </a:r>
          </a:p>
          <a:p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5136232" cy="228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0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073427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Muy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conocida en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región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iberoamericana. La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que más documentación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manuales posee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en nuestro idioma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Interfaz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amigable, con tecnología sencilla, ligera, eficiente y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compatible. Con capacidad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de extensión que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adaptarla  a requerimientos de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diferentes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universidades.</a:t>
            </a:r>
          </a:p>
          <a:p>
            <a:pPr algn="just"/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Profusa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comunidad de desarrolladores en muchos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países.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Sustentada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en un enfoque educativo social y constructivista del aprendizaje, que posibilita la interacción y el trabajo colaborativo para la apropiación del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conocimiento. Alto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índice de usabilidad. </a:t>
            </a:r>
            <a:endParaRPr 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ser software libre,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se pueden agregar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módulos   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un potencial que no tienen otras versiones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enlatadas. 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1728192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6300192" y="530120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b="1" dirty="0" smtClean="0">
                <a:solidFill>
                  <a:srgbClr val="C00000"/>
                </a:solidFill>
              </a:rPr>
              <a:t>Ventajas </a:t>
            </a:r>
            <a:r>
              <a:rPr lang="es-AR" sz="2400" b="1" dirty="0">
                <a:solidFill>
                  <a:srgbClr val="C00000"/>
                </a:solidFill>
              </a:rPr>
              <a:t>de utilizar plataformas de código abierto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785395"/>
          </a:xfrm>
        </p:spPr>
        <p:txBody>
          <a:bodyPr>
            <a:normAutofit/>
          </a:bodyPr>
          <a:lstStyle/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puede modificar el mismo, adaptándolo a los requerimientos de la institución y a las propuestas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educativas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buena alternativa tanto para la implementación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aulas virtuales como para apoyar las actividades de enseñanza y aprendizaje que se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mediatizan desde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entornos tecnológicos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Cuentan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un alto grado de interoperabilidad, imprescindible para su configuración,  integración  y  comunicación  con otros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</a:p>
          <a:p>
            <a:pPr algn="just"/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estar disponible el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código fuente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puede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'hacker' productivo, y resultar 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enormemente eficaz para reducir el tiempo necesario para la depuración. </a:t>
            </a:r>
            <a:r>
              <a:rPr lang="es-A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(Eric Raymond)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1545</Words>
  <Application>Microsoft Office PowerPoint</Application>
  <PresentationFormat>Presentación en pantalla 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Universidad Nacional de Quilmes V Foro Internacional en Educación Superior en Entornos Virtuales  </vt:lpstr>
      <vt:lpstr>Los sistemas estandarizados de gestión de aprendizajes. ¿Gestionamos? ¿qué gestionamos? ¿para qué aprendizajes?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Ventajas de utilizar plataformas de código abierto </vt:lpstr>
      <vt:lpstr>Presentación de PowerPoint</vt:lpstr>
      <vt:lpstr>Otros  aportes de Eric Raymond</vt:lpstr>
      <vt:lpstr>Problemas,  desafíos</vt:lpstr>
      <vt:lpstr>Presentación de PowerPoint</vt:lpstr>
      <vt:lpstr>Pensar la clase, más allá y más acá de  la plataforma</vt:lpstr>
      <vt:lpstr>Presentación de PowerPoint</vt:lpstr>
      <vt:lpstr>Abriendo cerrojos. Replanteos, posibles cambios y mejoras </vt:lpstr>
      <vt:lpstr>Presentación de PowerPoint</vt:lpstr>
      <vt:lpstr>Presentación de PowerPoint</vt:lpstr>
      <vt:lpstr>Algunas reflexiones finales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Quilmes V Foro Internacional en Educación Superior en Entornos Virtuales</dc:title>
  <dc:creator>Silvia Coicaud</dc:creator>
  <cp:lastModifiedBy>Silvia Coicaud</cp:lastModifiedBy>
  <cp:revision>40</cp:revision>
  <dcterms:created xsi:type="dcterms:W3CDTF">2018-10-03T19:08:24Z</dcterms:created>
  <dcterms:modified xsi:type="dcterms:W3CDTF">2018-11-07T15:43:20Z</dcterms:modified>
</cp:coreProperties>
</file>