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7" r:id="rId3"/>
    <p:sldId id="265" r:id="rId4"/>
    <p:sldId id="259" r:id="rId5"/>
    <p:sldId id="266" r:id="rId6"/>
    <p:sldId id="267" r:id="rId7"/>
    <p:sldId id="268" r:id="rId8"/>
    <p:sldId id="274" r:id="rId9"/>
    <p:sldId id="278" r:id="rId10"/>
    <p:sldId id="275" r:id="rId11"/>
    <p:sldId id="277" r:id="rId12"/>
    <p:sldId id="276" r:id="rId13"/>
    <p:sldId id="269" r:id="rId14"/>
    <p:sldId id="270" r:id="rId15"/>
    <p:sldId id="271" r:id="rId16"/>
    <p:sldId id="256" r:id="rId17"/>
    <p:sldId id="272" r:id="rId18"/>
    <p:sldId id="260" r:id="rId19"/>
    <p:sldId id="264" r:id="rId20"/>
    <p:sldId id="273"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11" name="10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FCEA34-1CC2-4500-9D95-380593035735}" type="datetimeFigureOut">
              <a:rPr lang="es-AR" smtClean="0"/>
              <a:t>18/08/2017</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6DFC6B9-C8AA-4EF2-9E7E-3C1EB7428E39}" type="slidenum">
              <a:rPr lang="es-AR" smtClean="0"/>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1FCEA34-1CC2-4500-9D95-380593035735}" type="datetimeFigureOut">
              <a:rPr lang="es-AR" smtClean="0"/>
              <a:t>18/08/2017</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A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DFC6B9-C8AA-4EF2-9E7E-3C1EB7428E39}"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46581"/>
            <a:ext cx="7704856" cy="4927503"/>
          </a:xfrm>
          <a:prstGeom prst="rect">
            <a:avLst/>
          </a:prstGeom>
        </p:spPr>
        <p:txBody>
          <a:bodyPr wrap="square">
            <a:spAutoFit/>
          </a:bodyPr>
          <a:lstStyle/>
          <a:p>
            <a:pPr algn="ctr">
              <a:lnSpc>
                <a:spcPct val="115000"/>
              </a:lnSpc>
              <a:spcAft>
                <a:spcPts val="1000"/>
              </a:spcAft>
            </a:pPr>
            <a:r>
              <a:rPr lang="es-AR" sz="1600" b="1" dirty="0" smtClean="0">
                <a:solidFill>
                  <a:srgbClr val="0070C0"/>
                </a:solidFill>
                <a:effectLst/>
                <a:latin typeface="Times New Roman"/>
                <a:ea typeface="Calibri"/>
                <a:cs typeface="Times New Roman"/>
              </a:rPr>
              <a:t>UNIVERSIDAD NACIONAL DE LA PATAGONIA SAN JUAN BOSCO</a:t>
            </a:r>
            <a:endParaRPr lang="es-AR" sz="1400" b="1" dirty="0">
              <a:solidFill>
                <a:srgbClr val="0070C0"/>
              </a:solidFill>
              <a:ea typeface="Calibri"/>
              <a:cs typeface="Times New Roman"/>
            </a:endParaRPr>
          </a:p>
          <a:p>
            <a:pPr algn="ctr">
              <a:lnSpc>
                <a:spcPct val="115000"/>
              </a:lnSpc>
              <a:spcAft>
                <a:spcPts val="1000"/>
              </a:spcAft>
            </a:pPr>
            <a:r>
              <a:rPr lang="es-AR" sz="1600" b="1" dirty="0" smtClean="0">
                <a:solidFill>
                  <a:srgbClr val="0070C0"/>
                </a:solidFill>
                <a:effectLst/>
                <a:latin typeface="Times New Roman"/>
                <a:ea typeface="Calibri"/>
                <a:cs typeface="Times New Roman"/>
              </a:rPr>
              <a:t>SECRETARIA ACADÉMICA</a:t>
            </a:r>
            <a:endParaRPr lang="es-AR" sz="1400" b="1" dirty="0">
              <a:solidFill>
                <a:srgbClr val="0070C0"/>
              </a:solidFill>
              <a:ea typeface="Calibri"/>
              <a:cs typeface="Times New Roman"/>
            </a:endParaRPr>
          </a:p>
          <a:p>
            <a:pPr algn="just">
              <a:lnSpc>
                <a:spcPct val="115000"/>
              </a:lnSpc>
              <a:spcAft>
                <a:spcPts val="1000"/>
              </a:spcAft>
            </a:pPr>
            <a:r>
              <a:rPr lang="es-AR" sz="1600" dirty="0" smtClean="0">
                <a:effectLst/>
                <a:latin typeface="Times New Roman"/>
                <a:ea typeface="Calibri"/>
                <a:cs typeface="Times New Roman"/>
              </a:rPr>
              <a:t> </a:t>
            </a:r>
          </a:p>
          <a:p>
            <a:pPr algn="just">
              <a:lnSpc>
                <a:spcPct val="115000"/>
              </a:lnSpc>
              <a:spcAft>
                <a:spcPts val="1000"/>
              </a:spcAft>
            </a:pPr>
            <a:endParaRPr lang="es-AR" sz="1400" dirty="0">
              <a:ea typeface="Calibri"/>
              <a:cs typeface="Times New Roman"/>
            </a:endParaRPr>
          </a:p>
          <a:p>
            <a:pPr algn="ctr">
              <a:lnSpc>
                <a:spcPct val="115000"/>
              </a:lnSpc>
              <a:spcAft>
                <a:spcPts val="1000"/>
              </a:spcAft>
            </a:pPr>
            <a:r>
              <a:rPr lang="es-AR" sz="2800" b="1" dirty="0" smtClean="0">
                <a:solidFill>
                  <a:schemeClr val="accent2">
                    <a:lumMod val="60000"/>
                    <a:lumOff val="40000"/>
                  </a:schemeClr>
                </a:solidFill>
                <a:effectLst/>
                <a:latin typeface="Times New Roman"/>
                <a:ea typeface="Calibri"/>
                <a:cs typeface="Times New Roman"/>
              </a:rPr>
              <a:t>DIRECCIÓN DE POSGRADOS A DISTANCIA</a:t>
            </a:r>
            <a:endParaRPr lang="es-AR" sz="2800" dirty="0">
              <a:solidFill>
                <a:schemeClr val="accent2">
                  <a:lumMod val="60000"/>
                  <a:lumOff val="40000"/>
                </a:schemeClr>
              </a:solidFill>
              <a:ea typeface="Calibri"/>
              <a:cs typeface="Times New Roman"/>
            </a:endParaRPr>
          </a:p>
          <a:p>
            <a:pPr algn="just">
              <a:lnSpc>
                <a:spcPct val="115000"/>
              </a:lnSpc>
              <a:spcAft>
                <a:spcPts val="1000"/>
              </a:spcAft>
            </a:pPr>
            <a:r>
              <a:rPr lang="es-AR" sz="1600" dirty="0" smtClean="0">
                <a:effectLst/>
                <a:latin typeface="Times New Roman"/>
                <a:ea typeface="Calibri"/>
                <a:cs typeface="Times New Roman"/>
              </a:rPr>
              <a:t> </a:t>
            </a:r>
            <a:endParaRPr lang="es-AR" sz="1400" dirty="0">
              <a:ea typeface="Calibri"/>
              <a:cs typeface="Times New Roman"/>
            </a:endParaRPr>
          </a:p>
          <a:p>
            <a:pPr algn="ctr">
              <a:lnSpc>
                <a:spcPct val="115000"/>
              </a:lnSpc>
              <a:spcAft>
                <a:spcPts val="1000"/>
              </a:spcAft>
            </a:pPr>
            <a:r>
              <a:rPr lang="es-AR" sz="2400" b="1" dirty="0" smtClean="0">
                <a:solidFill>
                  <a:schemeClr val="accent2">
                    <a:lumMod val="75000"/>
                  </a:schemeClr>
                </a:solidFill>
                <a:effectLst/>
                <a:latin typeface="Times New Roman"/>
                <a:ea typeface="Calibri"/>
                <a:cs typeface="Times New Roman"/>
              </a:rPr>
              <a:t>PROGRAMA DE FORMACIÓN: “Propuestas para la enseñanza universitaria mediadas por tecnologías”</a:t>
            </a:r>
          </a:p>
          <a:p>
            <a:pPr algn="ctr">
              <a:lnSpc>
                <a:spcPct val="115000"/>
              </a:lnSpc>
              <a:spcAft>
                <a:spcPts val="1000"/>
              </a:spcAft>
            </a:pPr>
            <a:endParaRPr lang="es-AR" sz="1400" dirty="0">
              <a:ea typeface="Calibri"/>
              <a:cs typeface="Times New Roman"/>
            </a:endParaRPr>
          </a:p>
          <a:p>
            <a:pPr algn="just">
              <a:lnSpc>
                <a:spcPct val="115000"/>
              </a:lnSpc>
              <a:spcAft>
                <a:spcPts val="1000"/>
              </a:spcAft>
            </a:pPr>
            <a:r>
              <a:rPr lang="es-AR" sz="1600" dirty="0" smtClean="0">
                <a:effectLst/>
                <a:latin typeface="Times New Roman"/>
                <a:ea typeface="Calibri"/>
                <a:cs typeface="Times New Roman"/>
              </a:rPr>
              <a:t> </a:t>
            </a:r>
            <a:endParaRPr lang="es-AR" sz="1400" dirty="0">
              <a:ea typeface="Calibri"/>
              <a:cs typeface="Times New Roman"/>
            </a:endParaRPr>
          </a:p>
          <a:p>
            <a:pPr algn="ctr">
              <a:lnSpc>
                <a:spcPct val="115000"/>
              </a:lnSpc>
              <a:spcAft>
                <a:spcPts val="1000"/>
              </a:spcAft>
            </a:pPr>
            <a:r>
              <a:rPr lang="es-AR" sz="2400" b="1" dirty="0" smtClean="0">
                <a:solidFill>
                  <a:schemeClr val="accent2">
                    <a:lumMod val="60000"/>
                    <a:lumOff val="40000"/>
                  </a:schemeClr>
                </a:solidFill>
                <a:latin typeface="Times New Roman"/>
                <a:ea typeface="Calibri"/>
                <a:cs typeface="Times New Roman"/>
              </a:rPr>
              <a:t>Directora</a:t>
            </a:r>
            <a:r>
              <a:rPr lang="es-AR" sz="2400" b="1" dirty="0" smtClean="0">
                <a:solidFill>
                  <a:schemeClr val="accent2">
                    <a:lumMod val="60000"/>
                    <a:lumOff val="40000"/>
                  </a:schemeClr>
                </a:solidFill>
                <a:effectLst/>
                <a:latin typeface="Times New Roman"/>
                <a:ea typeface="Calibri"/>
                <a:cs typeface="Times New Roman"/>
              </a:rPr>
              <a:t>: Dra. Silvia </a:t>
            </a:r>
            <a:r>
              <a:rPr lang="es-AR" sz="2400" b="1" dirty="0" err="1" smtClean="0">
                <a:solidFill>
                  <a:schemeClr val="accent2">
                    <a:lumMod val="60000"/>
                    <a:lumOff val="40000"/>
                  </a:schemeClr>
                </a:solidFill>
                <a:effectLst/>
                <a:latin typeface="Times New Roman"/>
                <a:ea typeface="Calibri"/>
                <a:cs typeface="Times New Roman"/>
              </a:rPr>
              <a:t>Coicaud</a:t>
            </a:r>
            <a:endParaRPr lang="es-AR" sz="2400" b="1" dirty="0">
              <a:solidFill>
                <a:schemeClr val="accent2">
                  <a:lumMod val="60000"/>
                  <a:lumOff val="40000"/>
                </a:schemeClr>
              </a:solidFill>
              <a:ea typeface="Calibri"/>
              <a:cs typeface="Times New Roman"/>
            </a:endParaRPr>
          </a:p>
        </p:txBody>
      </p:sp>
      <p:pic>
        <p:nvPicPr>
          <p:cNvPr id="3074" name="Picture 2" descr="C:\Users\Silvia Coicaud\Pictures\Logo UNPSJB\Logo UNPSJ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675" y="547038"/>
            <a:ext cx="4953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imagen aprendizaje de la medici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45" y="3493195"/>
            <a:ext cx="4104456" cy="30243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magen aprendizaje de la medicin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301" y="3421186"/>
            <a:ext cx="440677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imagen aprendizaje de la medic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300" y="332657"/>
            <a:ext cx="4392487" cy="31605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imagen aprendizaje de la medicin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44" y="332656"/>
            <a:ext cx="410445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aprendizaje medic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0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aprendizaje de la medici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4546"/>
            <a:ext cx="3145225"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imagen aprendizaje de la medic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64450"/>
            <a:ext cx="4320480" cy="31608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imagen aprendizaje de la medicin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364450"/>
            <a:ext cx="4176464" cy="31608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magen videojuego aprendizaje de la medic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690" y="384546"/>
            <a:ext cx="3168352" cy="2979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imagen videojuego aprendizaje de la medic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60" y="384546"/>
            <a:ext cx="2952328" cy="300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1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075240" cy="1556792"/>
          </a:xfrm>
        </p:spPr>
        <p:txBody>
          <a:bodyPr>
            <a:noAutofit/>
          </a:bodyPr>
          <a:lstStyle/>
          <a:p>
            <a:pPr algn="just">
              <a:lnSpc>
                <a:spcPct val="115000"/>
              </a:lnSpc>
              <a:spcAft>
                <a:spcPts val="1000"/>
              </a:spcAft>
            </a:pPr>
            <a:r>
              <a:rPr lang="es-AR" sz="2400" b="1" dirty="0" smtClean="0">
                <a:latin typeface="Times New Roman"/>
                <a:ea typeface="Calibri"/>
                <a:cs typeface="Times New Roman"/>
              </a:rPr>
              <a:t/>
            </a:r>
            <a:br>
              <a:rPr lang="es-AR" sz="2400" b="1" dirty="0" smtClean="0">
                <a:latin typeface="Times New Roman"/>
                <a:ea typeface="Calibri"/>
                <a:cs typeface="Times New Roman"/>
              </a:rPr>
            </a:br>
            <a:r>
              <a:rPr lang="es-AR" sz="2400" dirty="0">
                <a:latin typeface="Times New Roman"/>
                <a:ea typeface="Calibri"/>
                <a:cs typeface="Times New Roman"/>
              </a:rPr>
              <a:t/>
            </a:r>
            <a:br>
              <a:rPr lang="es-AR" sz="2400" dirty="0">
                <a:latin typeface="Times New Roman"/>
                <a:ea typeface="Calibri"/>
                <a:cs typeface="Times New Roman"/>
              </a:rPr>
            </a:br>
            <a:r>
              <a:rPr lang="es-AR" sz="2400" dirty="0" smtClean="0">
                <a:latin typeface="Times New Roman"/>
                <a:ea typeface="Calibri"/>
                <a:cs typeface="Times New Roman"/>
              </a:rPr>
              <a:t/>
            </a:r>
            <a:br>
              <a:rPr lang="es-AR" sz="2400" dirty="0" smtClean="0">
                <a:latin typeface="Times New Roman"/>
                <a:ea typeface="Calibri"/>
                <a:cs typeface="Times New Roman"/>
              </a:rPr>
            </a:br>
            <a:r>
              <a:rPr lang="es-AR" sz="2400" b="1" dirty="0" smtClean="0">
                <a:latin typeface="Times New Roman"/>
                <a:ea typeface="Calibri"/>
                <a:cs typeface="Times New Roman"/>
              </a:rPr>
              <a:t>Metodología</a:t>
            </a:r>
            <a:r>
              <a:rPr lang="es-AR" sz="2400" dirty="0">
                <a:ea typeface="Calibri"/>
                <a:cs typeface="Times New Roman"/>
              </a:rPr>
              <a:t/>
            </a:r>
            <a:br>
              <a:rPr lang="es-AR" sz="2400" dirty="0">
                <a:ea typeface="Calibri"/>
                <a:cs typeface="Times New Roman"/>
              </a:rPr>
            </a:br>
            <a:endParaRPr lang="es-AR" sz="2400" dirty="0"/>
          </a:p>
        </p:txBody>
      </p:sp>
      <p:sp>
        <p:nvSpPr>
          <p:cNvPr id="3" name="2 Marcador de contenido"/>
          <p:cNvSpPr>
            <a:spLocks noGrp="1"/>
          </p:cNvSpPr>
          <p:nvPr>
            <p:ph idx="1"/>
          </p:nvPr>
        </p:nvSpPr>
        <p:spPr>
          <a:xfrm>
            <a:off x="457200" y="1052736"/>
            <a:ext cx="8229600" cy="5073427"/>
          </a:xfrm>
        </p:spPr>
        <p:txBody>
          <a:bodyPr>
            <a:normAutofit lnSpcReduction="10000"/>
          </a:bodyPr>
          <a:lstStyle/>
          <a:p>
            <a:pPr algn="just">
              <a:lnSpc>
                <a:spcPct val="115000"/>
              </a:lnSpc>
              <a:spcAft>
                <a:spcPts val="1000"/>
              </a:spcAft>
            </a:pPr>
            <a:endParaRPr lang="es-AR" sz="2000" dirty="0" smtClean="0">
              <a:latin typeface="Times New Roman"/>
              <a:ea typeface="Calibri"/>
              <a:cs typeface="Times New Roman"/>
            </a:endParaRPr>
          </a:p>
          <a:p>
            <a:pPr algn="just">
              <a:lnSpc>
                <a:spcPct val="115000"/>
              </a:lnSpc>
              <a:spcAft>
                <a:spcPts val="1000"/>
              </a:spcAft>
            </a:pPr>
            <a:r>
              <a:rPr lang="es-AR" sz="2000" dirty="0" smtClean="0">
                <a:latin typeface="Times New Roman"/>
                <a:ea typeface="Calibri"/>
                <a:cs typeface="Times New Roman"/>
              </a:rPr>
              <a:t>La </a:t>
            </a:r>
            <a:r>
              <a:rPr lang="es-AR" sz="2000" dirty="0">
                <a:latin typeface="Times New Roman"/>
                <a:ea typeface="Calibri"/>
                <a:cs typeface="Times New Roman"/>
              </a:rPr>
              <a:t>modalidad de aprendizaje del Curso será combinada (</a:t>
            </a:r>
            <a:r>
              <a:rPr lang="es-AR" sz="2000" dirty="0" err="1">
                <a:latin typeface="Times New Roman"/>
                <a:ea typeface="Calibri"/>
                <a:cs typeface="Times New Roman"/>
              </a:rPr>
              <a:t>blended-learning</a:t>
            </a:r>
            <a:r>
              <a:rPr lang="es-AR" sz="2000" dirty="0">
                <a:latin typeface="Times New Roman"/>
                <a:ea typeface="Calibri"/>
                <a:cs typeface="Times New Roman"/>
              </a:rPr>
              <a:t>). Se pretende aprovechar de este modo la potencialidad educativa de ambas modalidades (presencial y virtual) </a:t>
            </a:r>
            <a:r>
              <a:rPr lang="es-AR" sz="2000" dirty="0" smtClean="0">
                <a:latin typeface="Times New Roman"/>
                <a:ea typeface="Calibri"/>
                <a:cs typeface="Times New Roman"/>
              </a:rPr>
              <a:t>desde propuestas </a:t>
            </a:r>
            <a:r>
              <a:rPr lang="es-AR" sz="2000" dirty="0">
                <a:latin typeface="Times New Roman"/>
                <a:ea typeface="Calibri"/>
                <a:cs typeface="Times New Roman"/>
              </a:rPr>
              <a:t>mixtas que recuperen aspectos relevantes de cada </a:t>
            </a:r>
            <a:r>
              <a:rPr lang="es-AR" sz="2000" dirty="0" smtClean="0">
                <a:latin typeface="Times New Roman"/>
                <a:ea typeface="Calibri"/>
                <a:cs typeface="Times New Roman"/>
              </a:rPr>
              <a:t>una. </a:t>
            </a:r>
            <a:r>
              <a:rPr lang="es-AR" sz="2000" dirty="0">
                <a:latin typeface="Times New Roman"/>
                <a:ea typeface="Calibri"/>
                <a:cs typeface="Times New Roman"/>
              </a:rPr>
              <a:t>La elección de esta modalidad se fundamenta en la importancia otorgada a la formación teórico-práctica de los docentes.  </a:t>
            </a:r>
            <a:endParaRPr lang="es-AR" sz="2000" dirty="0" smtClean="0">
              <a:latin typeface="Times New Roman"/>
              <a:ea typeface="Calibri"/>
              <a:cs typeface="Times New Roman"/>
            </a:endParaRPr>
          </a:p>
          <a:p>
            <a:pPr marL="0" indent="0" algn="just">
              <a:lnSpc>
                <a:spcPct val="115000"/>
              </a:lnSpc>
              <a:spcAft>
                <a:spcPts val="1000"/>
              </a:spcAft>
              <a:buNone/>
            </a:pPr>
            <a:endParaRPr lang="es-AR" sz="1800" dirty="0">
              <a:ea typeface="Calibri"/>
              <a:cs typeface="Times New Roman"/>
            </a:endParaRPr>
          </a:p>
          <a:p>
            <a:pPr algn="just">
              <a:lnSpc>
                <a:spcPct val="115000"/>
              </a:lnSpc>
              <a:spcAft>
                <a:spcPts val="1000"/>
              </a:spcAft>
            </a:pPr>
            <a:r>
              <a:rPr lang="es-AR" sz="2000" dirty="0">
                <a:latin typeface="Times New Roman"/>
                <a:ea typeface="Calibri"/>
                <a:cs typeface="Times New Roman"/>
              </a:rPr>
              <a:t>Se considera relevante que los docentes participantes no sólo teoricen acerca de las tecnologías educativas, sino que además </a:t>
            </a:r>
            <a:r>
              <a:rPr lang="es-AR" sz="2000" dirty="0" smtClean="0">
                <a:latin typeface="Times New Roman"/>
                <a:ea typeface="Calibri"/>
                <a:cs typeface="Times New Roman"/>
              </a:rPr>
              <a:t>participen </a:t>
            </a:r>
            <a:r>
              <a:rPr lang="es-AR" sz="2000" dirty="0">
                <a:latin typeface="Times New Roman"/>
                <a:ea typeface="Calibri"/>
                <a:cs typeface="Times New Roman"/>
              </a:rPr>
              <a:t>de un </a:t>
            </a:r>
            <a:r>
              <a:rPr lang="es-AR" sz="2000" dirty="0" err="1">
                <a:latin typeface="Times New Roman"/>
                <a:ea typeface="Calibri"/>
                <a:cs typeface="Times New Roman"/>
              </a:rPr>
              <a:t>microcontexto</a:t>
            </a:r>
            <a:r>
              <a:rPr lang="es-AR" sz="2000" dirty="0">
                <a:latin typeface="Times New Roman"/>
                <a:ea typeface="Calibri"/>
                <a:cs typeface="Times New Roman"/>
              </a:rPr>
              <a:t> virtual de aprendizaje con actividades planificadas, para que puedan hacer un uso activo </a:t>
            </a:r>
            <a:r>
              <a:rPr lang="es-AR" sz="2000" dirty="0" smtClean="0">
                <a:latin typeface="Times New Roman"/>
                <a:ea typeface="Calibri"/>
                <a:cs typeface="Times New Roman"/>
              </a:rPr>
              <a:t>de ellas. Se utilizará la </a:t>
            </a:r>
            <a:r>
              <a:rPr lang="es-AR" sz="2000" dirty="0">
                <a:latin typeface="Times New Roman"/>
                <a:ea typeface="Calibri"/>
                <a:cs typeface="Times New Roman"/>
              </a:rPr>
              <a:t>plataforma tecnológica Moodle disponible en la </a:t>
            </a:r>
            <a:r>
              <a:rPr lang="es-AR" sz="2000" dirty="0" err="1">
                <a:latin typeface="Times New Roman"/>
                <a:ea typeface="Calibri"/>
                <a:cs typeface="Times New Roman"/>
              </a:rPr>
              <a:t>UNPSJB</a:t>
            </a:r>
            <a:r>
              <a:rPr lang="es-AR" sz="2000" dirty="0">
                <a:latin typeface="Times New Roman"/>
                <a:ea typeface="Calibri"/>
                <a:cs typeface="Times New Roman"/>
              </a:rPr>
              <a:t>. </a:t>
            </a:r>
            <a:endParaRPr lang="es-AR" sz="1800" dirty="0">
              <a:ea typeface="Calibri"/>
              <a:cs typeface="Times New Roman"/>
            </a:endParaRPr>
          </a:p>
          <a:p>
            <a:endParaRPr lang="es-AR" sz="2000" dirty="0"/>
          </a:p>
        </p:txBody>
      </p:sp>
    </p:spTree>
    <p:extLst>
      <p:ext uri="{BB962C8B-B14F-4D97-AF65-F5344CB8AC3E}">
        <p14:creationId xmlns:p14="http://schemas.microsoft.com/office/powerpoint/2010/main" val="240401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normAutofit/>
          </a:bodyPr>
          <a:lstStyle/>
          <a:p>
            <a:pPr algn="just">
              <a:lnSpc>
                <a:spcPct val="115000"/>
              </a:lnSpc>
              <a:spcAft>
                <a:spcPts val="1000"/>
              </a:spcAft>
            </a:pPr>
            <a:r>
              <a:rPr lang="es-AR" sz="2000" dirty="0">
                <a:latin typeface="Times New Roman"/>
                <a:ea typeface="Calibri"/>
                <a:cs typeface="Times New Roman"/>
              </a:rPr>
              <a:t>En el </a:t>
            </a:r>
            <a:r>
              <a:rPr lang="es-AR" sz="2000" dirty="0" smtClean="0">
                <a:latin typeface="Times New Roman"/>
                <a:ea typeface="Calibri"/>
                <a:cs typeface="Times New Roman"/>
              </a:rPr>
              <a:t>aula </a:t>
            </a:r>
            <a:r>
              <a:rPr lang="es-AR" sz="2000" dirty="0">
                <a:latin typeface="Times New Roman"/>
                <a:ea typeface="Calibri"/>
                <a:cs typeface="Times New Roman"/>
              </a:rPr>
              <a:t>virtual </a:t>
            </a:r>
            <a:r>
              <a:rPr lang="es-AR" sz="2000" dirty="0" smtClean="0">
                <a:latin typeface="Times New Roman"/>
                <a:ea typeface="Calibri"/>
                <a:cs typeface="Times New Roman"/>
              </a:rPr>
              <a:t>encontrarán </a:t>
            </a:r>
            <a:r>
              <a:rPr lang="es-AR" sz="2000" dirty="0">
                <a:latin typeface="Times New Roman"/>
                <a:ea typeface="Calibri"/>
                <a:cs typeface="Times New Roman"/>
              </a:rPr>
              <a:t>el programa, materiales de estudio, propuestas de clases, trabajos prácticos, orientaciones diversas para sus aprendizajes, criterios de evaluación, etc. </a:t>
            </a:r>
            <a:endParaRPr lang="es-AR" sz="2000" dirty="0" smtClean="0">
              <a:latin typeface="Times New Roman"/>
              <a:ea typeface="Calibri"/>
              <a:cs typeface="Times New Roman"/>
            </a:endParaRPr>
          </a:p>
          <a:p>
            <a:pPr algn="just">
              <a:lnSpc>
                <a:spcPct val="115000"/>
              </a:lnSpc>
              <a:spcAft>
                <a:spcPts val="1000"/>
              </a:spcAft>
            </a:pPr>
            <a:r>
              <a:rPr lang="es-AR" sz="2000" dirty="0" smtClean="0">
                <a:latin typeface="Times New Roman"/>
                <a:ea typeface="Calibri"/>
                <a:cs typeface="Times New Roman"/>
              </a:rPr>
              <a:t>Desde </a:t>
            </a:r>
            <a:r>
              <a:rPr lang="es-AR" sz="2000" dirty="0">
                <a:latin typeface="Times New Roman"/>
                <a:ea typeface="Calibri"/>
                <a:cs typeface="Times New Roman"/>
              </a:rPr>
              <a:t>este espacio podrán comunicarse con </a:t>
            </a:r>
            <a:r>
              <a:rPr lang="es-AR" sz="2000" dirty="0" smtClean="0">
                <a:latin typeface="Times New Roman"/>
                <a:ea typeface="Calibri"/>
                <a:cs typeface="Times New Roman"/>
              </a:rPr>
              <a:t>la docente </a:t>
            </a:r>
            <a:r>
              <a:rPr lang="es-AR" sz="2000" dirty="0">
                <a:latin typeface="Times New Roman"/>
                <a:ea typeface="Calibri"/>
                <a:cs typeface="Times New Roman"/>
              </a:rPr>
              <a:t>y compañeros; enviar los trabajos prácticos; consultar sus dudas; recibir las </a:t>
            </a:r>
            <a:r>
              <a:rPr lang="es-AR" sz="2000" dirty="0" smtClean="0">
                <a:latin typeface="Times New Roman"/>
                <a:ea typeface="Calibri"/>
                <a:cs typeface="Times New Roman"/>
              </a:rPr>
              <a:t>devoluciones; </a:t>
            </a:r>
            <a:r>
              <a:rPr lang="es-AR" sz="2000" dirty="0">
                <a:latin typeface="Times New Roman"/>
                <a:ea typeface="Calibri"/>
                <a:cs typeface="Times New Roman"/>
              </a:rPr>
              <a:t>acceder a materiales bibliográficos digitalizados, a videos, imágenes y otros recursos; participar en foros y realizar distintas producciones, entre otras tareas. </a:t>
            </a:r>
            <a:endParaRPr lang="es-AR" sz="2000" dirty="0" smtClean="0">
              <a:latin typeface="Times New Roman"/>
              <a:ea typeface="Calibri"/>
              <a:cs typeface="Times New Roman"/>
            </a:endParaRPr>
          </a:p>
          <a:p>
            <a:pPr algn="just">
              <a:lnSpc>
                <a:spcPct val="115000"/>
              </a:lnSpc>
              <a:spcAft>
                <a:spcPts val="1000"/>
              </a:spcAft>
            </a:pPr>
            <a:r>
              <a:rPr lang="es-AR" sz="2000" dirty="0" smtClean="0">
                <a:latin typeface="Times New Roman"/>
                <a:ea typeface="Calibri"/>
                <a:cs typeface="Times New Roman"/>
              </a:rPr>
              <a:t>Se </a:t>
            </a:r>
            <a:r>
              <a:rPr lang="es-AR" sz="2000" dirty="0">
                <a:latin typeface="Times New Roman"/>
                <a:ea typeface="Calibri"/>
                <a:cs typeface="Times New Roman"/>
              </a:rPr>
              <a:t>organizarán tutorías </a:t>
            </a:r>
            <a:r>
              <a:rPr lang="es-AR" sz="2000" dirty="0" smtClean="0">
                <a:latin typeface="Times New Roman"/>
                <a:ea typeface="Calibri"/>
                <a:cs typeface="Times New Roman"/>
              </a:rPr>
              <a:t>para </a:t>
            </a:r>
            <a:r>
              <a:rPr lang="es-AR" sz="2000" dirty="0">
                <a:latin typeface="Times New Roman"/>
                <a:ea typeface="Calibri"/>
                <a:cs typeface="Times New Roman"/>
              </a:rPr>
              <a:t>atender los requerimientos de los docentes, canalizar sus dudas, realizar actividades grupales, debatir e intercambiar conocimientos.</a:t>
            </a:r>
            <a:endParaRPr lang="es-AR" sz="1800" dirty="0">
              <a:ea typeface="Calibri"/>
              <a:cs typeface="Times New Roman"/>
            </a:endParaRPr>
          </a:p>
          <a:p>
            <a:endParaRPr lang="es-AR" sz="2000" dirty="0"/>
          </a:p>
        </p:txBody>
      </p:sp>
    </p:spTree>
    <p:extLst>
      <p:ext uri="{BB962C8B-B14F-4D97-AF65-F5344CB8AC3E}">
        <p14:creationId xmlns:p14="http://schemas.microsoft.com/office/powerpoint/2010/main" val="322920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a:bodyPr>
          <a:lstStyle/>
          <a:p>
            <a:pPr algn="just">
              <a:lnSpc>
                <a:spcPct val="115000"/>
              </a:lnSpc>
              <a:spcAft>
                <a:spcPts val="1000"/>
              </a:spcAft>
            </a:pPr>
            <a:r>
              <a:rPr lang="es-AR" sz="2400" b="1" dirty="0" smtClean="0">
                <a:latin typeface="Times New Roman"/>
                <a:ea typeface="Calibri"/>
                <a:cs typeface="Times New Roman"/>
              </a:rPr>
              <a:t>Criterios para </a:t>
            </a:r>
            <a:r>
              <a:rPr lang="es-AR" sz="2400" b="1" dirty="0">
                <a:latin typeface="Times New Roman"/>
                <a:ea typeface="Calibri"/>
                <a:cs typeface="Times New Roman"/>
              </a:rPr>
              <a:t>la evaluación de los aprendizajes</a:t>
            </a:r>
            <a:r>
              <a:rPr lang="es-AR" sz="1800" dirty="0">
                <a:ea typeface="Calibri"/>
                <a:cs typeface="Times New Roman"/>
              </a:rPr>
              <a:t/>
            </a:r>
            <a:br>
              <a:rPr lang="es-AR" sz="1800" dirty="0">
                <a:ea typeface="Calibri"/>
                <a:cs typeface="Times New Roman"/>
              </a:rPr>
            </a:br>
            <a:endParaRPr lang="es-AR" sz="2400" dirty="0"/>
          </a:p>
        </p:txBody>
      </p:sp>
      <p:sp>
        <p:nvSpPr>
          <p:cNvPr id="3" name="2 Marcador de contenido"/>
          <p:cNvSpPr>
            <a:spLocks noGrp="1"/>
          </p:cNvSpPr>
          <p:nvPr>
            <p:ph idx="1"/>
          </p:nvPr>
        </p:nvSpPr>
        <p:spPr>
          <a:xfrm>
            <a:off x="683568" y="1600200"/>
            <a:ext cx="8003232" cy="4525963"/>
          </a:xfrm>
        </p:spPr>
        <p:txBody>
          <a:bodyPr>
            <a:normAutofit/>
          </a:bodyPr>
          <a:lstStyle/>
          <a:p>
            <a:pPr lvl="0" algn="just">
              <a:lnSpc>
                <a:spcPct val="115000"/>
              </a:lnSpc>
              <a:spcAft>
                <a:spcPts val="1000"/>
              </a:spcAft>
              <a:buFont typeface="+mj-lt"/>
              <a:buAutoNum type="alphaLcParenR"/>
              <a:tabLst>
                <a:tab pos="408940" algn="l"/>
              </a:tabLst>
            </a:pPr>
            <a:r>
              <a:rPr lang="es-MX" sz="2000" dirty="0">
                <a:latin typeface="Times New Roman"/>
                <a:ea typeface="Calibri"/>
                <a:cs typeface="Times New Roman"/>
              </a:rPr>
              <a:t>Análisis crítico acerca de los procesos de enseñanza y aprendizaje de la medicina mediados por tecnologías, en los contextos actuales.</a:t>
            </a:r>
            <a:endParaRPr lang="es-AR" sz="1800" dirty="0">
              <a:ea typeface="Calibri"/>
              <a:cs typeface="Times New Roman"/>
            </a:endParaRPr>
          </a:p>
          <a:p>
            <a:pPr lvl="0" algn="just">
              <a:lnSpc>
                <a:spcPct val="115000"/>
              </a:lnSpc>
              <a:spcAft>
                <a:spcPts val="1000"/>
              </a:spcAft>
              <a:buFont typeface="+mj-lt"/>
              <a:buAutoNum type="alphaLcParenR"/>
              <a:tabLst>
                <a:tab pos="408940" algn="l"/>
              </a:tabLst>
            </a:pPr>
            <a:r>
              <a:rPr lang="es-MX" sz="2000" dirty="0">
                <a:latin typeface="Times New Roman"/>
                <a:ea typeface="Calibri"/>
                <a:cs typeface="Times New Roman"/>
              </a:rPr>
              <a:t>Fundamentación de los análisis y propuestas, a partir de aportes teóricos.  </a:t>
            </a:r>
            <a:endParaRPr lang="es-AR" sz="1800" dirty="0">
              <a:ea typeface="Calibri"/>
              <a:cs typeface="Times New Roman"/>
            </a:endParaRPr>
          </a:p>
          <a:p>
            <a:pPr lvl="0" algn="just">
              <a:lnSpc>
                <a:spcPct val="115000"/>
              </a:lnSpc>
              <a:spcAft>
                <a:spcPts val="1000"/>
              </a:spcAft>
              <a:buFont typeface="+mj-lt"/>
              <a:buAutoNum type="alphaLcParenR"/>
              <a:tabLst>
                <a:tab pos="408940" algn="l"/>
              </a:tabLst>
            </a:pPr>
            <a:r>
              <a:rPr lang="es-MX" sz="2000" dirty="0">
                <a:latin typeface="Times New Roman"/>
                <a:ea typeface="Calibri"/>
                <a:cs typeface="Times New Roman"/>
              </a:rPr>
              <a:t>Propuesta de ideas y de alternativas tendientes a lograr una buena enseñanza a partir de aplicaciones, recursos y dispositivos basados en tecnologías digitales.</a:t>
            </a:r>
            <a:endParaRPr lang="es-AR" sz="1800" dirty="0">
              <a:ea typeface="Calibri"/>
              <a:cs typeface="Times New Roman"/>
            </a:endParaRPr>
          </a:p>
          <a:p>
            <a:pPr lvl="0" algn="just">
              <a:lnSpc>
                <a:spcPct val="115000"/>
              </a:lnSpc>
              <a:spcAft>
                <a:spcPts val="1000"/>
              </a:spcAft>
              <a:buFont typeface="+mj-lt"/>
              <a:buAutoNum type="alphaLcParenR"/>
              <a:tabLst>
                <a:tab pos="408940" algn="l"/>
              </a:tabLst>
            </a:pPr>
            <a:r>
              <a:rPr lang="es-MX" sz="2000" dirty="0">
                <a:latin typeface="Times New Roman"/>
                <a:ea typeface="Calibri"/>
                <a:cs typeface="Times New Roman"/>
              </a:rPr>
              <a:t>Creatividad en las estrategias de enseñanza y en las e-actividades de aprendizaje planificadas </a:t>
            </a:r>
            <a:endParaRPr lang="es-AR" sz="1800" dirty="0">
              <a:ea typeface="Calibri"/>
              <a:cs typeface="Times New Roman"/>
            </a:endParaRPr>
          </a:p>
          <a:p>
            <a:pPr marL="0" indent="0">
              <a:buNone/>
            </a:pPr>
            <a:endParaRPr lang="es-AR" sz="2000" dirty="0"/>
          </a:p>
        </p:txBody>
      </p:sp>
    </p:spTree>
    <p:extLst>
      <p:ext uri="{BB962C8B-B14F-4D97-AF65-F5344CB8AC3E}">
        <p14:creationId xmlns:p14="http://schemas.microsoft.com/office/powerpoint/2010/main" val="183672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a:p>
        </p:txBody>
      </p:sp>
      <p:sp>
        <p:nvSpPr>
          <p:cNvPr id="3" name="2 Subtítulo"/>
          <p:cNvSpPr>
            <a:spLocks noGrp="1"/>
          </p:cNvSpPr>
          <p:nvPr>
            <p:ph type="subTitle" idx="1"/>
          </p:nvPr>
        </p:nvSpPr>
        <p:spPr/>
        <p:txBody>
          <a:bodyPr/>
          <a:lstStyle/>
          <a:p>
            <a:endParaRPr lang="es-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45" y="35339"/>
            <a:ext cx="9540552"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6839744" y="930378"/>
            <a:ext cx="23042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redondeado"/>
          <p:cNvSpPr/>
          <p:nvPr/>
        </p:nvSpPr>
        <p:spPr>
          <a:xfrm>
            <a:off x="1853443" y="1601371"/>
            <a:ext cx="5328593"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redondeado"/>
          <p:cNvSpPr/>
          <p:nvPr/>
        </p:nvSpPr>
        <p:spPr>
          <a:xfrm>
            <a:off x="6915450" y="4465373"/>
            <a:ext cx="2116832" cy="23704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Elipse"/>
          <p:cNvSpPr/>
          <p:nvPr/>
        </p:nvSpPr>
        <p:spPr>
          <a:xfrm>
            <a:off x="0" y="2058571"/>
            <a:ext cx="755576" cy="3623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Elipse"/>
          <p:cNvSpPr/>
          <p:nvPr/>
        </p:nvSpPr>
        <p:spPr>
          <a:xfrm>
            <a:off x="0" y="3205281"/>
            <a:ext cx="914400" cy="479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Rectángulo redondeado"/>
          <p:cNvSpPr/>
          <p:nvPr/>
        </p:nvSpPr>
        <p:spPr>
          <a:xfrm>
            <a:off x="2267744" y="3284984"/>
            <a:ext cx="3672408" cy="11803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26316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267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4" y="-107661"/>
            <a:ext cx="9204324" cy="689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2051720" y="980728"/>
            <a:ext cx="115212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8392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42" y="-12878"/>
            <a:ext cx="10188624"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2051720" y="1268760"/>
            <a:ext cx="453650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redondeado"/>
          <p:cNvSpPr/>
          <p:nvPr/>
        </p:nvSpPr>
        <p:spPr>
          <a:xfrm>
            <a:off x="2051720" y="1772816"/>
            <a:ext cx="469505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redondeado"/>
          <p:cNvSpPr/>
          <p:nvPr/>
        </p:nvSpPr>
        <p:spPr>
          <a:xfrm>
            <a:off x="2051720" y="5877272"/>
            <a:ext cx="3312368"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Elipse"/>
          <p:cNvSpPr/>
          <p:nvPr/>
        </p:nvSpPr>
        <p:spPr>
          <a:xfrm>
            <a:off x="7308304" y="3153474"/>
            <a:ext cx="1584176" cy="1211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Elipse"/>
          <p:cNvSpPr/>
          <p:nvPr/>
        </p:nvSpPr>
        <p:spPr>
          <a:xfrm>
            <a:off x="7308304" y="4509120"/>
            <a:ext cx="1835696"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423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827584" y="1052736"/>
            <a:ext cx="7632848" cy="4968552"/>
          </a:xfrm>
        </p:spPr>
        <p:txBody>
          <a:bodyPr>
            <a:normAutofit/>
          </a:bodyPr>
          <a:lstStyle/>
          <a:p>
            <a:pPr algn="just">
              <a:lnSpc>
                <a:spcPct val="115000"/>
              </a:lnSpc>
              <a:spcAft>
                <a:spcPts val="1000"/>
              </a:spcAft>
            </a:pPr>
            <a:r>
              <a:rPr lang="es-AR" sz="2000" dirty="0" smtClean="0">
                <a:solidFill>
                  <a:schemeClr val="tx1"/>
                </a:solidFill>
                <a:effectLst/>
                <a:latin typeface="Times New Roman"/>
                <a:ea typeface="Calibri"/>
                <a:cs typeface="Times New Roman"/>
              </a:rPr>
              <a:t>La Dirección de Posgrados a Distancia, dependiente de la Secretaría Académica del Rectorado de la </a:t>
            </a:r>
            <a:r>
              <a:rPr lang="es-AR" sz="2000" dirty="0" err="1" smtClean="0">
                <a:solidFill>
                  <a:schemeClr val="tx1"/>
                </a:solidFill>
                <a:effectLst/>
                <a:latin typeface="Times New Roman"/>
                <a:ea typeface="Calibri"/>
                <a:cs typeface="Times New Roman"/>
              </a:rPr>
              <a:t>UNPSJB</a:t>
            </a:r>
            <a:r>
              <a:rPr lang="es-AR" sz="2000" dirty="0" smtClean="0">
                <a:solidFill>
                  <a:schemeClr val="tx1"/>
                </a:solidFill>
                <a:effectLst/>
                <a:latin typeface="Times New Roman"/>
                <a:ea typeface="Calibri"/>
                <a:cs typeface="Times New Roman"/>
              </a:rPr>
              <a:t> ofrece un Programa de Formación acerca de </a:t>
            </a:r>
            <a:r>
              <a:rPr lang="es-AR" sz="2000" b="1" dirty="0" smtClean="0">
                <a:solidFill>
                  <a:schemeClr val="tx1"/>
                </a:solidFill>
                <a:effectLst/>
                <a:latin typeface="Times New Roman"/>
                <a:ea typeface="Calibri"/>
                <a:cs typeface="Times New Roman"/>
              </a:rPr>
              <a:t>“Propuestas para la enseñanza universitaria mediadas por tecnologías”.  </a:t>
            </a:r>
          </a:p>
          <a:p>
            <a:pPr algn="just">
              <a:lnSpc>
                <a:spcPct val="115000"/>
              </a:lnSpc>
              <a:spcAft>
                <a:spcPts val="1000"/>
              </a:spcAft>
            </a:pPr>
            <a:endParaRPr lang="es-AR" sz="2000" dirty="0">
              <a:solidFill>
                <a:schemeClr val="tx1"/>
              </a:solidFill>
              <a:ea typeface="Calibri"/>
              <a:cs typeface="Times New Roman"/>
            </a:endParaRPr>
          </a:p>
          <a:p>
            <a:pPr algn="just">
              <a:lnSpc>
                <a:spcPct val="115000"/>
              </a:lnSpc>
              <a:spcAft>
                <a:spcPts val="1000"/>
              </a:spcAft>
            </a:pPr>
            <a:r>
              <a:rPr lang="es-AR" sz="2000" dirty="0" smtClean="0">
                <a:solidFill>
                  <a:schemeClr val="tx1"/>
                </a:solidFill>
                <a:effectLst/>
                <a:latin typeface="Times New Roman"/>
                <a:ea typeface="Calibri"/>
                <a:cs typeface="Times New Roman"/>
              </a:rPr>
              <a:t>Se ha diseñado un </a:t>
            </a:r>
            <a:r>
              <a:rPr lang="es-AR" sz="2000" b="1" dirty="0" smtClean="0">
                <a:solidFill>
                  <a:schemeClr val="tx1"/>
                </a:solidFill>
                <a:effectLst/>
                <a:latin typeface="Times New Roman"/>
                <a:ea typeface="Calibri"/>
                <a:cs typeface="Times New Roman"/>
              </a:rPr>
              <a:t>Aula Virtual</a:t>
            </a:r>
            <a:r>
              <a:rPr lang="es-AR" sz="2000" dirty="0" smtClean="0">
                <a:solidFill>
                  <a:schemeClr val="tx1"/>
                </a:solidFill>
                <a:effectLst/>
                <a:latin typeface="Times New Roman"/>
                <a:ea typeface="Calibri"/>
                <a:cs typeface="Times New Roman"/>
              </a:rPr>
              <a:t> -a partir del </a:t>
            </a:r>
            <a:r>
              <a:rPr lang="es-AR" sz="2000" dirty="0" err="1" smtClean="0">
                <a:solidFill>
                  <a:schemeClr val="tx1"/>
                </a:solidFill>
                <a:effectLst/>
                <a:latin typeface="Times New Roman"/>
                <a:ea typeface="Calibri"/>
                <a:cs typeface="Times New Roman"/>
              </a:rPr>
              <a:t>campus2</a:t>
            </a:r>
            <a:r>
              <a:rPr lang="es-AR" sz="2000" dirty="0" smtClean="0">
                <a:solidFill>
                  <a:schemeClr val="tx1"/>
                </a:solidFill>
                <a:effectLst/>
                <a:latin typeface="Times New Roman"/>
                <a:ea typeface="Calibri"/>
                <a:cs typeface="Times New Roman"/>
              </a:rPr>
              <a:t> de la </a:t>
            </a:r>
            <a:r>
              <a:rPr lang="es-AR" sz="2000" dirty="0" err="1" smtClean="0">
                <a:solidFill>
                  <a:schemeClr val="tx1"/>
                </a:solidFill>
                <a:effectLst/>
                <a:latin typeface="Times New Roman"/>
                <a:ea typeface="Calibri"/>
                <a:cs typeface="Times New Roman"/>
              </a:rPr>
              <a:t>UNPSJB</a:t>
            </a:r>
            <a:r>
              <a:rPr lang="es-AR" sz="2000" dirty="0" smtClean="0">
                <a:solidFill>
                  <a:schemeClr val="tx1"/>
                </a:solidFill>
                <a:effectLst/>
                <a:latin typeface="Times New Roman"/>
                <a:ea typeface="Calibri"/>
                <a:cs typeface="Times New Roman"/>
              </a:rPr>
              <a:t>  basado en la plataforma tecnológica de código abierto Moodle- con el propósito de propiciar el conocimiento acerca de las potencialidades que ofrecen las actuales tecnologías digitales. </a:t>
            </a:r>
            <a:endParaRPr lang="es-AR" sz="2000" dirty="0">
              <a:solidFill>
                <a:schemeClr val="tx1"/>
              </a:solidFill>
              <a:ea typeface="Calibri"/>
              <a:cs typeface="Times New Roman"/>
            </a:endParaRPr>
          </a:p>
          <a:p>
            <a:pPr algn="l"/>
            <a:endParaRPr lang="es-AR" sz="2400" dirty="0"/>
          </a:p>
        </p:txBody>
      </p:sp>
      <p:pic>
        <p:nvPicPr>
          <p:cNvPr id="4098" name="Picture 2" descr="j04392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437112"/>
            <a:ext cx="230425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156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6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fontScale="85000" lnSpcReduction="10000"/>
          </a:bodyPr>
          <a:lstStyle/>
          <a:p>
            <a:pPr algn="just">
              <a:lnSpc>
                <a:spcPct val="115000"/>
              </a:lnSpc>
              <a:spcAft>
                <a:spcPts val="1000"/>
              </a:spcAft>
            </a:pPr>
            <a:r>
              <a:rPr lang="es-AR" sz="2400" dirty="0" smtClean="0">
                <a:effectLst/>
                <a:latin typeface="Times New Roman"/>
                <a:ea typeface="Calibri"/>
                <a:cs typeface="Times New Roman"/>
              </a:rPr>
              <a:t>El Programa de la Dirección de Posgrados a Distancia tiene como finalidad orientar los aprendizajes de los docentes-alumnos, a partir de un diseño didáctico pensado para el estudio en modalidad virtual.  Por este motivo, el diseño prevé herramientas de trabajo para los docentes desde los espacios formativos que la institución genera para la adquisición de conocimientos diversos en el campo de la Tecnología Educativa.  </a:t>
            </a:r>
          </a:p>
          <a:p>
            <a:pPr marL="0" indent="0" algn="just">
              <a:lnSpc>
                <a:spcPct val="115000"/>
              </a:lnSpc>
              <a:spcAft>
                <a:spcPts val="1000"/>
              </a:spcAft>
              <a:buNone/>
            </a:pPr>
            <a:endParaRPr lang="es-AR" sz="2000" dirty="0">
              <a:ea typeface="Calibri"/>
              <a:cs typeface="Times New Roman"/>
            </a:endParaRPr>
          </a:p>
          <a:p>
            <a:pPr algn="just">
              <a:lnSpc>
                <a:spcPct val="115000"/>
              </a:lnSpc>
              <a:spcAft>
                <a:spcPts val="1000"/>
              </a:spcAft>
            </a:pPr>
            <a:r>
              <a:rPr lang="es-AR" sz="2400" dirty="0" smtClean="0">
                <a:effectLst/>
                <a:latin typeface="Times New Roman"/>
                <a:ea typeface="Calibri"/>
                <a:cs typeface="Times New Roman"/>
              </a:rPr>
              <a:t>El material de estudio elaborado presenta contenidos que han sido seleccionados a partir de criterios pertinentes al perfil de los docentes destinatarios, con recursos didácticos y actividades de aprendizaje tendientes a lograr procesos comprensivos, con bibliografía digitalizada relevante para el abordaje de cada una de las temáticas, como así también una propuesta de evaluación que pretende ser coherente con las estrategias de enseñanza planteadas.</a:t>
            </a:r>
            <a:endParaRPr lang="es-AR" sz="2000" dirty="0">
              <a:ea typeface="Calibri"/>
              <a:cs typeface="Times New Roman"/>
            </a:endParaRPr>
          </a:p>
          <a:p>
            <a:endParaRPr lang="es-AR" sz="2400" dirty="0"/>
          </a:p>
        </p:txBody>
      </p:sp>
    </p:spTree>
    <p:extLst>
      <p:ext uri="{BB962C8B-B14F-4D97-AF65-F5344CB8AC3E}">
        <p14:creationId xmlns:p14="http://schemas.microsoft.com/office/powerpoint/2010/main" val="140062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fontScale="85000" lnSpcReduction="10000"/>
          </a:bodyPr>
          <a:lstStyle/>
          <a:p>
            <a:pPr algn="just">
              <a:lnSpc>
                <a:spcPct val="115000"/>
              </a:lnSpc>
              <a:spcAft>
                <a:spcPts val="1000"/>
              </a:spcAft>
            </a:pPr>
            <a:r>
              <a:rPr lang="es-AR" sz="2400" dirty="0" smtClean="0">
                <a:effectLst/>
                <a:latin typeface="Times New Roman"/>
                <a:ea typeface="Calibri"/>
                <a:cs typeface="Times New Roman"/>
              </a:rPr>
              <a:t>Se pretende con este Programa que los docentes puedan incorporar estrategias metodológicas y recursos que posibiliten enriquecer la enseñanza. </a:t>
            </a:r>
            <a:endParaRPr lang="es-AR" sz="2000" dirty="0">
              <a:ea typeface="Calibri"/>
              <a:cs typeface="Times New Roman"/>
            </a:endParaRPr>
          </a:p>
          <a:p>
            <a:pPr algn="just">
              <a:lnSpc>
                <a:spcPct val="115000"/>
              </a:lnSpc>
              <a:spcAft>
                <a:spcPts val="1000"/>
              </a:spcAft>
            </a:pPr>
            <a:r>
              <a:rPr lang="es-AR" sz="2400" dirty="0" smtClean="0">
                <a:effectLst/>
                <a:latin typeface="Times New Roman"/>
                <a:ea typeface="Calibri"/>
                <a:cs typeface="Times New Roman"/>
              </a:rPr>
              <a:t>En el aula virtual se brindará orientación acerca de teorías y concepciones didácticas subyacentes en las propuestas de enseñanza y evaluación de los aprendizajes en la educación del nivel superior, como así también de dispositivos, métodos y aplicaciones apropiados.  </a:t>
            </a:r>
            <a:endParaRPr lang="es-AR" sz="2000" dirty="0">
              <a:ea typeface="Calibri"/>
              <a:cs typeface="Times New Roman"/>
            </a:endParaRPr>
          </a:p>
          <a:p>
            <a:pPr algn="just">
              <a:lnSpc>
                <a:spcPct val="115000"/>
              </a:lnSpc>
              <a:spcAft>
                <a:spcPts val="1000"/>
              </a:spcAft>
            </a:pPr>
            <a:r>
              <a:rPr lang="es-AR" sz="2400" dirty="0" smtClean="0">
                <a:effectLst/>
                <a:latin typeface="Times New Roman"/>
                <a:ea typeface="Calibri"/>
                <a:cs typeface="Times New Roman"/>
              </a:rPr>
              <a:t>En el campus los alumnos de posgrado encontrarán la propuesta específica de cada uno de los cursos y seminarios, las actividades de aprendizaje, los materiales bibliográficos digitalizados, imágenes, videos y recursos diversos. De este modo, se intentará que existan diferentes “puertas de entrada” al conocimiento. En el aula virtual se contará también con un acompañamiento permanente de docentes tutores. </a:t>
            </a:r>
            <a:endParaRPr lang="es-AR" sz="2000" dirty="0">
              <a:ea typeface="Calibri"/>
              <a:cs typeface="Times New Roman"/>
            </a:endParaRPr>
          </a:p>
          <a:p>
            <a:endParaRPr lang="es-AR" sz="2400" dirty="0"/>
          </a:p>
        </p:txBody>
      </p:sp>
    </p:spTree>
    <p:extLst>
      <p:ext uri="{BB962C8B-B14F-4D97-AF65-F5344CB8AC3E}">
        <p14:creationId xmlns:p14="http://schemas.microsoft.com/office/powerpoint/2010/main" val="364657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86210"/>
          </a:xfrm>
        </p:spPr>
        <p:txBody>
          <a:bodyPr>
            <a:normAutofit/>
          </a:bodyPr>
          <a:lstStyle/>
          <a:p>
            <a:pPr algn="ctr"/>
            <a:r>
              <a:rPr lang="es-AR" sz="2000" b="1" dirty="0" smtClean="0"/>
              <a:t>Curso </a:t>
            </a:r>
            <a:r>
              <a:rPr lang="es-AR" sz="2000" b="1" dirty="0"/>
              <a:t>de </a:t>
            </a:r>
            <a:r>
              <a:rPr lang="es-AR" sz="2000" b="1" dirty="0" smtClean="0"/>
              <a:t>Posgrado </a:t>
            </a:r>
            <a:br>
              <a:rPr lang="es-AR" sz="2000" b="1" dirty="0" smtClean="0"/>
            </a:br>
            <a:r>
              <a:rPr lang="es-AR" sz="2000" b="1" dirty="0" smtClean="0"/>
              <a:t>"</a:t>
            </a:r>
            <a:r>
              <a:rPr lang="es-AR" sz="2000" b="1" dirty="0"/>
              <a:t>ENSEÑANZA DE LA MEDICINA DESDE ESTRATEGIAS DIVERSAS Y TECNOLOGÍAS </a:t>
            </a:r>
            <a:r>
              <a:rPr lang="es-AR" sz="2000" b="1" dirty="0" smtClean="0"/>
              <a:t>EMERGENTES”</a:t>
            </a:r>
            <a:r>
              <a:rPr lang="es-AR" sz="2000" dirty="0"/>
              <a:t/>
            </a:r>
            <a:br>
              <a:rPr lang="es-AR" sz="2000" dirty="0"/>
            </a:br>
            <a:endParaRPr lang="es-AR" sz="2000" dirty="0"/>
          </a:p>
        </p:txBody>
      </p:sp>
      <p:sp>
        <p:nvSpPr>
          <p:cNvPr id="3" name="2 Marcador de contenido"/>
          <p:cNvSpPr>
            <a:spLocks noGrp="1"/>
          </p:cNvSpPr>
          <p:nvPr>
            <p:ph idx="1"/>
          </p:nvPr>
        </p:nvSpPr>
        <p:spPr>
          <a:xfrm>
            <a:off x="899592" y="1916832"/>
            <a:ext cx="7416824" cy="4608512"/>
          </a:xfrm>
        </p:spPr>
        <p:txBody>
          <a:bodyPr>
            <a:normAutofit lnSpcReduction="10000"/>
          </a:bodyPr>
          <a:lstStyle/>
          <a:p>
            <a:pPr algn="just">
              <a:lnSpc>
                <a:spcPct val="115000"/>
              </a:lnSpc>
              <a:spcAft>
                <a:spcPts val="1000"/>
              </a:spcAft>
            </a:pPr>
            <a:r>
              <a:rPr lang="es-AR" sz="2000" dirty="0" smtClean="0">
                <a:latin typeface="Times New Roman"/>
                <a:ea typeface="Calibri"/>
                <a:cs typeface="Times New Roman"/>
              </a:rPr>
              <a:t>Diseñado </a:t>
            </a:r>
            <a:r>
              <a:rPr lang="es-AR" sz="2000" dirty="0">
                <a:latin typeface="Times New Roman"/>
                <a:ea typeface="Calibri"/>
                <a:cs typeface="Times New Roman"/>
              </a:rPr>
              <a:t>por la Dirección de Posgrados a </a:t>
            </a:r>
            <a:r>
              <a:rPr lang="es-AR" sz="2000" dirty="0" smtClean="0">
                <a:latin typeface="Times New Roman"/>
                <a:ea typeface="Calibri"/>
                <a:cs typeface="Times New Roman"/>
              </a:rPr>
              <a:t>Distancia.</a:t>
            </a:r>
          </a:p>
          <a:p>
            <a:pPr algn="just">
              <a:lnSpc>
                <a:spcPct val="115000"/>
              </a:lnSpc>
              <a:spcAft>
                <a:spcPts val="1000"/>
              </a:spcAft>
            </a:pPr>
            <a:r>
              <a:rPr lang="es-AR" sz="2000" dirty="0" smtClean="0">
                <a:latin typeface="Times New Roman"/>
                <a:ea typeface="Calibri"/>
                <a:cs typeface="Times New Roman"/>
              </a:rPr>
              <a:t>Este </a:t>
            </a:r>
            <a:r>
              <a:rPr lang="es-AR" sz="2000" dirty="0">
                <a:latin typeface="Times New Roman"/>
                <a:ea typeface="Calibri"/>
                <a:cs typeface="Times New Roman"/>
              </a:rPr>
              <a:t>Curso </a:t>
            </a:r>
            <a:r>
              <a:rPr lang="es-AR" sz="2000" dirty="0" smtClean="0">
                <a:latin typeface="Times New Roman"/>
                <a:ea typeface="Calibri"/>
                <a:cs typeface="Times New Roman"/>
              </a:rPr>
              <a:t>de Posgrado se </a:t>
            </a:r>
            <a:r>
              <a:rPr lang="es-AR" sz="2000" dirty="0">
                <a:latin typeface="Times New Roman"/>
                <a:ea typeface="Calibri"/>
                <a:cs typeface="Times New Roman"/>
              </a:rPr>
              <a:t>ofrece bajo la modalidad </a:t>
            </a:r>
            <a:r>
              <a:rPr lang="es-AR" sz="2000" dirty="0" smtClean="0">
                <a:latin typeface="Times New Roman"/>
                <a:ea typeface="Calibri"/>
                <a:cs typeface="Times New Roman"/>
              </a:rPr>
              <a:t>virtual (plataforma </a:t>
            </a:r>
            <a:r>
              <a:rPr lang="es-AR" sz="2000" dirty="0" err="1">
                <a:latin typeface="Times New Roman"/>
                <a:ea typeface="Calibri"/>
                <a:cs typeface="Times New Roman"/>
              </a:rPr>
              <a:t>campus2</a:t>
            </a:r>
            <a:r>
              <a:rPr lang="es-AR" sz="2000" dirty="0">
                <a:latin typeface="Times New Roman"/>
                <a:ea typeface="Calibri"/>
                <a:cs typeface="Times New Roman"/>
              </a:rPr>
              <a:t> de la </a:t>
            </a:r>
            <a:r>
              <a:rPr lang="es-AR" sz="2000" dirty="0" err="1" smtClean="0">
                <a:latin typeface="Times New Roman"/>
                <a:ea typeface="Calibri"/>
                <a:cs typeface="Times New Roman"/>
              </a:rPr>
              <a:t>UNPSJB</a:t>
            </a:r>
            <a:r>
              <a:rPr lang="es-AR" sz="2000" dirty="0" smtClean="0">
                <a:latin typeface="Times New Roman"/>
                <a:ea typeface="Calibri"/>
                <a:cs typeface="Times New Roman"/>
              </a:rPr>
              <a:t>)</a:t>
            </a:r>
          </a:p>
          <a:p>
            <a:pPr algn="just">
              <a:lnSpc>
                <a:spcPct val="115000"/>
              </a:lnSpc>
              <a:spcAft>
                <a:spcPts val="1000"/>
              </a:spcAft>
            </a:pPr>
            <a:r>
              <a:rPr lang="es-AR" sz="2000" dirty="0" smtClean="0">
                <a:latin typeface="Times New Roman"/>
                <a:ea typeface="Calibri"/>
                <a:cs typeface="Times New Roman"/>
              </a:rPr>
              <a:t>Se </a:t>
            </a:r>
            <a:r>
              <a:rPr lang="es-AR" sz="2000" dirty="0">
                <a:latin typeface="Times New Roman"/>
                <a:ea typeface="Calibri"/>
                <a:cs typeface="Times New Roman"/>
              </a:rPr>
              <a:t>pretende promover la reflexión acerca de diferentes posibilidades para la enseñanza de la medicina, a partir del diseño de recursos que promuevan un aprendizaje comprensivo</a:t>
            </a:r>
            <a:r>
              <a:rPr lang="es-AR" sz="2000" dirty="0" smtClean="0">
                <a:latin typeface="Times New Roman"/>
                <a:ea typeface="Calibri"/>
                <a:cs typeface="Times New Roman"/>
              </a:rPr>
              <a:t>.</a:t>
            </a:r>
          </a:p>
          <a:p>
            <a:pPr algn="just">
              <a:lnSpc>
                <a:spcPct val="115000"/>
              </a:lnSpc>
              <a:spcAft>
                <a:spcPts val="1000"/>
              </a:spcAft>
            </a:pPr>
            <a:r>
              <a:rPr lang="es-AR" sz="1800" b="1" dirty="0">
                <a:latin typeface="Times New Roman"/>
                <a:ea typeface="Calibri"/>
                <a:cs typeface="Times New Roman"/>
              </a:rPr>
              <a:t>Duración:</a:t>
            </a:r>
            <a:r>
              <a:rPr lang="es-MX" sz="1600" dirty="0">
                <a:latin typeface="Times New Roman"/>
                <a:ea typeface="Calibri"/>
                <a:cs typeface="Times New Roman"/>
              </a:rPr>
              <a:t> 2 meses</a:t>
            </a:r>
            <a:endParaRPr lang="es-AR" sz="1400" dirty="0">
              <a:ea typeface="Calibri"/>
              <a:cs typeface="Times New Roman"/>
            </a:endParaRPr>
          </a:p>
          <a:p>
            <a:pPr algn="just">
              <a:lnSpc>
                <a:spcPct val="115000"/>
              </a:lnSpc>
              <a:spcAft>
                <a:spcPts val="1000"/>
              </a:spcAft>
            </a:pPr>
            <a:r>
              <a:rPr lang="es-AR" sz="1800" b="1" dirty="0">
                <a:latin typeface="Times New Roman"/>
                <a:ea typeface="Calibri"/>
                <a:cs typeface="Times New Roman"/>
              </a:rPr>
              <a:t>Horas estimadas</a:t>
            </a:r>
            <a:r>
              <a:rPr lang="es-MX" sz="1600" dirty="0">
                <a:latin typeface="Times New Roman"/>
                <a:ea typeface="Calibri"/>
                <a:cs typeface="Times New Roman"/>
              </a:rPr>
              <a:t>: 40 </a:t>
            </a:r>
            <a:r>
              <a:rPr lang="es-MX" sz="1600" dirty="0" err="1">
                <a:latin typeface="Times New Roman"/>
                <a:ea typeface="Calibri"/>
                <a:cs typeface="Times New Roman"/>
              </a:rPr>
              <a:t>hs</a:t>
            </a:r>
            <a:r>
              <a:rPr lang="es-MX" sz="1600" dirty="0">
                <a:latin typeface="Times New Roman"/>
                <a:ea typeface="Calibri"/>
                <a:cs typeface="Times New Roman"/>
              </a:rPr>
              <a:t>. </a:t>
            </a:r>
            <a:endParaRPr lang="es-AR" sz="1400" dirty="0">
              <a:ea typeface="Calibri"/>
              <a:cs typeface="Times New Roman"/>
            </a:endParaRPr>
          </a:p>
          <a:p>
            <a:pPr algn="just">
              <a:lnSpc>
                <a:spcPct val="115000"/>
              </a:lnSpc>
              <a:spcAft>
                <a:spcPts val="1000"/>
              </a:spcAft>
            </a:pPr>
            <a:endParaRPr lang="es-AR" sz="1800" dirty="0">
              <a:ea typeface="Calibri"/>
              <a:cs typeface="Times New Roman"/>
            </a:endParaRPr>
          </a:p>
          <a:p>
            <a:pPr marL="0" indent="0" algn="just">
              <a:lnSpc>
                <a:spcPct val="115000"/>
              </a:lnSpc>
              <a:spcAft>
                <a:spcPts val="1000"/>
              </a:spcAft>
              <a:buNone/>
            </a:pPr>
            <a:r>
              <a:rPr lang="es-AR" sz="2000" dirty="0">
                <a:latin typeface="Times New Roman"/>
                <a:ea typeface="Calibri"/>
                <a:cs typeface="Times New Roman"/>
              </a:rPr>
              <a:t> </a:t>
            </a:r>
            <a:endParaRPr lang="es-AR" sz="1800" dirty="0">
              <a:ea typeface="Calibri"/>
              <a:cs typeface="Times New Roman"/>
            </a:endParaRPr>
          </a:p>
          <a:p>
            <a:pPr algn="just">
              <a:lnSpc>
                <a:spcPct val="115000"/>
              </a:lnSpc>
              <a:spcAft>
                <a:spcPts val="1000"/>
              </a:spcAft>
            </a:pPr>
            <a:endParaRPr lang="es-AR" sz="2000" dirty="0"/>
          </a:p>
        </p:txBody>
      </p:sp>
    </p:spTree>
    <p:extLst>
      <p:ext uri="{BB962C8B-B14F-4D97-AF65-F5344CB8AC3E}">
        <p14:creationId xmlns:p14="http://schemas.microsoft.com/office/powerpoint/2010/main" val="15549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183880" cy="1051560"/>
          </a:xfrm>
        </p:spPr>
        <p:txBody>
          <a:bodyPr>
            <a:normAutofit/>
          </a:bodyPr>
          <a:lstStyle/>
          <a:p>
            <a:pPr marL="342900" lvl="0" indent="-342900" algn="ctr">
              <a:lnSpc>
                <a:spcPct val="115000"/>
              </a:lnSpc>
              <a:spcBef>
                <a:spcPct val="20000"/>
              </a:spcBef>
              <a:spcAft>
                <a:spcPts val="1000"/>
              </a:spcAft>
            </a:pPr>
            <a:r>
              <a:rPr lang="es-AR" sz="2400" dirty="0">
                <a:latin typeface="Times New Roman"/>
                <a:ea typeface="Calibri"/>
                <a:cs typeface="Times New Roman"/>
              </a:rPr>
              <a:t>Objetivos</a:t>
            </a:r>
            <a:r>
              <a:rPr lang="es-AR" sz="1700" dirty="0">
                <a:solidFill>
                  <a:srgbClr val="FF6600"/>
                </a:solidFill>
                <a:ea typeface="Calibri"/>
                <a:cs typeface="Times New Roman"/>
              </a:rPr>
              <a:t/>
            </a:r>
            <a:br>
              <a:rPr lang="es-AR" sz="1700" dirty="0">
                <a:solidFill>
                  <a:srgbClr val="FF6600"/>
                </a:solidFill>
                <a:ea typeface="Calibri"/>
                <a:cs typeface="Times New Roman"/>
              </a:rPr>
            </a:br>
            <a:endParaRPr lang="es-AR" sz="2400" dirty="0">
              <a:solidFill>
                <a:srgbClr val="FF6600"/>
              </a:solidFill>
            </a:endParaRPr>
          </a:p>
        </p:txBody>
      </p:sp>
      <p:sp>
        <p:nvSpPr>
          <p:cNvPr id="3" name="2 Marcador de contenido"/>
          <p:cNvSpPr>
            <a:spLocks noGrp="1"/>
          </p:cNvSpPr>
          <p:nvPr>
            <p:ph idx="1"/>
          </p:nvPr>
        </p:nvSpPr>
        <p:spPr>
          <a:xfrm>
            <a:off x="611560" y="1196753"/>
            <a:ext cx="8075240" cy="4752528"/>
          </a:xfrm>
        </p:spPr>
        <p:txBody>
          <a:bodyPr>
            <a:normAutofit lnSpcReduction="10000"/>
          </a:bodyPr>
          <a:lstStyle/>
          <a:p>
            <a:pPr algn="just">
              <a:lnSpc>
                <a:spcPct val="115000"/>
              </a:lnSpc>
              <a:spcAft>
                <a:spcPts val="1000"/>
              </a:spcAft>
            </a:pPr>
            <a:r>
              <a:rPr lang="es-AR" sz="2000" dirty="0" smtClean="0">
                <a:latin typeface="Times New Roman"/>
                <a:ea typeface="Calibri"/>
                <a:cs typeface="Times New Roman"/>
              </a:rPr>
              <a:t>Analizar </a:t>
            </a:r>
            <a:r>
              <a:rPr lang="es-AR" sz="2000" dirty="0">
                <a:latin typeface="Times New Roman"/>
                <a:ea typeface="Calibri"/>
                <a:cs typeface="Times New Roman"/>
              </a:rPr>
              <a:t>las posibilidades didácticas de las TIC para el aprendizaje y la enseñanza de la medicina en los actuales contextos educativos.</a:t>
            </a:r>
            <a:endParaRPr lang="es-AR" sz="1800" dirty="0">
              <a:ea typeface="Calibri"/>
              <a:cs typeface="Times New Roman"/>
            </a:endParaRPr>
          </a:p>
          <a:p>
            <a:pPr algn="just">
              <a:lnSpc>
                <a:spcPct val="115000"/>
              </a:lnSpc>
              <a:spcAft>
                <a:spcPts val="1000"/>
              </a:spcAft>
            </a:pPr>
            <a:r>
              <a:rPr lang="es-AR" sz="2000" dirty="0" smtClean="0">
                <a:latin typeface="Times New Roman"/>
                <a:ea typeface="Calibri"/>
                <a:cs typeface="Times New Roman"/>
              </a:rPr>
              <a:t>Conocer </a:t>
            </a:r>
            <a:r>
              <a:rPr lang="es-AR" sz="2000" dirty="0">
                <a:latin typeface="Times New Roman"/>
                <a:ea typeface="Calibri"/>
                <a:cs typeface="Times New Roman"/>
              </a:rPr>
              <a:t>la </a:t>
            </a:r>
            <a:r>
              <a:rPr lang="es-AR" sz="2000" dirty="0" err="1">
                <a:latin typeface="Times New Roman"/>
                <a:ea typeface="Calibri"/>
                <a:cs typeface="Times New Roman"/>
              </a:rPr>
              <a:t>potencionalidad</a:t>
            </a:r>
            <a:r>
              <a:rPr lang="es-AR" sz="2000" dirty="0">
                <a:latin typeface="Times New Roman"/>
                <a:ea typeface="Calibri"/>
                <a:cs typeface="Times New Roman"/>
              </a:rPr>
              <a:t> que ofrecen las tecnologías emergentes basadas en propuestas  y recursos de realidad virtual, de realidad aumentada y de </a:t>
            </a:r>
            <a:r>
              <a:rPr lang="es-AR" sz="2000" dirty="0" err="1">
                <a:latin typeface="Times New Roman"/>
                <a:ea typeface="Calibri"/>
                <a:cs typeface="Times New Roman"/>
              </a:rPr>
              <a:t>gamificación</a:t>
            </a:r>
            <a:r>
              <a:rPr lang="es-AR" sz="2000" dirty="0">
                <a:latin typeface="Times New Roman"/>
                <a:ea typeface="Calibri"/>
                <a:cs typeface="Times New Roman"/>
              </a:rPr>
              <a:t>.</a:t>
            </a:r>
            <a:endParaRPr lang="es-AR" sz="1800" dirty="0">
              <a:ea typeface="Calibri"/>
              <a:cs typeface="Times New Roman"/>
            </a:endParaRPr>
          </a:p>
          <a:p>
            <a:pPr algn="just">
              <a:lnSpc>
                <a:spcPct val="115000"/>
              </a:lnSpc>
              <a:spcAft>
                <a:spcPts val="1000"/>
              </a:spcAft>
            </a:pPr>
            <a:r>
              <a:rPr lang="es-AR" sz="2000" dirty="0" smtClean="0">
                <a:latin typeface="Times New Roman"/>
                <a:ea typeface="Calibri"/>
                <a:cs typeface="Times New Roman"/>
              </a:rPr>
              <a:t>Valorar </a:t>
            </a:r>
            <a:r>
              <a:rPr lang="es-AR" sz="2000" dirty="0">
                <a:latin typeface="Times New Roman"/>
                <a:ea typeface="Calibri"/>
                <a:cs typeface="Times New Roman"/>
              </a:rPr>
              <a:t>la importancia que tiene lograr una alfabetización digital para orientar los procesos de aprendizaje de los estudiantes universitarios. </a:t>
            </a:r>
            <a:endParaRPr lang="es-AR" sz="1800" dirty="0">
              <a:ea typeface="Calibri"/>
              <a:cs typeface="Times New Roman"/>
            </a:endParaRPr>
          </a:p>
          <a:p>
            <a:pPr algn="just">
              <a:lnSpc>
                <a:spcPct val="115000"/>
              </a:lnSpc>
              <a:spcAft>
                <a:spcPts val="1000"/>
              </a:spcAft>
            </a:pPr>
            <a:r>
              <a:rPr lang="es-AR" sz="2000" dirty="0" smtClean="0">
                <a:latin typeface="Times New Roman"/>
                <a:ea typeface="Calibri"/>
                <a:cs typeface="Times New Roman"/>
              </a:rPr>
              <a:t>Conocer </a:t>
            </a:r>
            <a:r>
              <a:rPr lang="es-AR" sz="2000" dirty="0">
                <a:latin typeface="Times New Roman"/>
                <a:ea typeface="Calibri"/>
                <a:cs typeface="Times New Roman"/>
              </a:rPr>
              <a:t>las posibilidades que brinda la red Internet, para el acceso a información relevante y para la programación de estrategias didácticas.</a:t>
            </a:r>
            <a:endParaRPr lang="es-AR" sz="1800" dirty="0">
              <a:ea typeface="Calibri"/>
              <a:cs typeface="Times New Roman"/>
            </a:endParaRPr>
          </a:p>
          <a:p>
            <a:pPr algn="just">
              <a:lnSpc>
                <a:spcPct val="115000"/>
              </a:lnSpc>
              <a:spcAft>
                <a:spcPts val="1000"/>
              </a:spcAft>
            </a:pPr>
            <a:r>
              <a:rPr lang="es-AR" sz="2000" dirty="0" smtClean="0">
                <a:latin typeface="Times New Roman"/>
                <a:ea typeface="Calibri"/>
                <a:cs typeface="Times New Roman"/>
              </a:rPr>
              <a:t>Elaborar </a:t>
            </a:r>
            <a:r>
              <a:rPr lang="es-AR" sz="2000" dirty="0">
                <a:latin typeface="Times New Roman"/>
                <a:ea typeface="Calibri"/>
                <a:cs typeface="Times New Roman"/>
              </a:rPr>
              <a:t>propuestas para la enseñanza de contenidos propios de la medicina, a partir de criterios fundamentados.</a:t>
            </a:r>
            <a:endParaRPr lang="es-AR" sz="1800" dirty="0">
              <a:ea typeface="Calibri"/>
              <a:cs typeface="Times New Roman"/>
            </a:endParaRPr>
          </a:p>
          <a:p>
            <a:endParaRPr lang="es-AR" sz="2000" dirty="0"/>
          </a:p>
        </p:txBody>
      </p:sp>
    </p:spTree>
    <p:extLst>
      <p:ext uri="{BB962C8B-B14F-4D97-AF65-F5344CB8AC3E}">
        <p14:creationId xmlns:p14="http://schemas.microsoft.com/office/powerpoint/2010/main" val="360089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080120"/>
          </a:xfrm>
        </p:spPr>
        <p:txBody>
          <a:bodyPr>
            <a:noAutofit/>
          </a:bodyPr>
          <a:lstStyle/>
          <a:p>
            <a:pPr algn="just">
              <a:lnSpc>
                <a:spcPct val="115000"/>
              </a:lnSpc>
              <a:spcAft>
                <a:spcPts val="1000"/>
              </a:spcAft>
            </a:pPr>
            <a:r>
              <a:rPr lang="es-AR" sz="2400" b="1" dirty="0" smtClean="0">
                <a:latin typeface="Times New Roman"/>
                <a:ea typeface="Calibri"/>
                <a:cs typeface="Times New Roman"/>
              </a:rPr>
              <a:t/>
            </a:r>
            <a:br>
              <a:rPr lang="es-AR" sz="2400" b="1" dirty="0" smtClean="0">
                <a:latin typeface="Times New Roman"/>
                <a:ea typeface="Calibri"/>
                <a:cs typeface="Times New Roman"/>
              </a:rPr>
            </a:br>
            <a:r>
              <a:rPr lang="es-AR" sz="2400" dirty="0">
                <a:latin typeface="Times New Roman"/>
                <a:ea typeface="Calibri"/>
                <a:cs typeface="Times New Roman"/>
              </a:rPr>
              <a:t/>
            </a:r>
            <a:br>
              <a:rPr lang="es-AR" sz="2400" dirty="0">
                <a:latin typeface="Times New Roman"/>
                <a:ea typeface="Calibri"/>
                <a:cs typeface="Times New Roman"/>
              </a:rPr>
            </a:br>
            <a:r>
              <a:rPr lang="es-AR" sz="2400" dirty="0" smtClean="0">
                <a:latin typeface="Times New Roman"/>
                <a:ea typeface="Calibri"/>
                <a:cs typeface="Times New Roman"/>
              </a:rPr>
              <a:t/>
            </a:r>
            <a:br>
              <a:rPr lang="es-AR" sz="2400" dirty="0" smtClean="0">
                <a:latin typeface="Times New Roman"/>
                <a:ea typeface="Calibri"/>
                <a:cs typeface="Times New Roman"/>
              </a:rPr>
            </a:br>
            <a:r>
              <a:rPr lang="es-AR" sz="2400" b="1" dirty="0" smtClean="0">
                <a:latin typeface="Times New Roman"/>
                <a:ea typeface="Calibri"/>
                <a:cs typeface="Times New Roman"/>
              </a:rPr>
              <a:t>Contenidos</a:t>
            </a:r>
            <a:r>
              <a:rPr lang="es-AR" sz="2400" dirty="0">
                <a:ea typeface="Calibri"/>
                <a:cs typeface="Times New Roman"/>
              </a:rPr>
              <a:t/>
            </a:r>
            <a:br>
              <a:rPr lang="es-AR" sz="2400" dirty="0">
                <a:ea typeface="Calibri"/>
                <a:cs typeface="Times New Roman"/>
              </a:rPr>
            </a:br>
            <a:endParaRPr lang="es-AR" sz="2400" dirty="0"/>
          </a:p>
        </p:txBody>
      </p:sp>
      <p:sp>
        <p:nvSpPr>
          <p:cNvPr id="3" name="2 Marcador de contenido"/>
          <p:cNvSpPr>
            <a:spLocks noGrp="1"/>
          </p:cNvSpPr>
          <p:nvPr>
            <p:ph idx="1"/>
          </p:nvPr>
        </p:nvSpPr>
        <p:spPr>
          <a:xfrm>
            <a:off x="539552" y="620688"/>
            <a:ext cx="8208912" cy="6237312"/>
          </a:xfrm>
        </p:spPr>
        <p:txBody>
          <a:bodyPr>
            <a:noAutofit/>
          </a:bodyPr>
          <a:lstStyle/>
          <a:p>
            <a:pPr marL="0" indent="0" algn="just">
              <a:lnSpc>
                <a:spcPct val="120000"/>
              </a:lnSpc>
              <a:spcAft>
                <a:spcPts val="1000"/>
              </a:spcAft>
              <a:buNone/>
            </a:pPr>
            <a:r>
              <a:rPr lang="es-AR" sz="1800" b="1" dirty="0">
                <a:latin typeface="Times New Roman"/>
                <a:ea typeface="Calibri"/>
                <a:cs typeface="Times New Roman"/>
              </a:rPr>
              <a:t>Tema </a:t>
            </a:r>
            <a:r>
              <a:rPr lang="es-AR" sz="1800" b="1" dirty="0" smtClean="0">
                <a:latin typeface="Times New Roman"/>
                <a:ea typeface="Calibri"/>
                <a:cs typeface="Times New Roman"/>
              </a:rPr>
              <a:t>1</a:t>
            </a:r>
          </a:p>
          <a:p>
            <a:pPr marL="0" indent="0" algn="just">
              <a:lnSpc>
                <a:spcPct val="120000"/>
              </a:lnSpc>
              <a:spcAft>
                <a:spcPts val="1000"/>
              </a:spcAft>
              <a:buNone/>
            </a:pPr>
            <a:r>
              <a:rPr lang="es-AR" sz="1800" b="1" i="1" dirty="0" smtClean="0">
                <a:latin typeface="Times New Roman"/>
                <a:ea typeface="Calibri"/>
                <a:cs typeface="Times New Roman"/>
              </a:rPr>
              <a:t>-Enseñanza</a:t>
            </a:r>
            <a:r>
              <a:rPr lang="es-AR" sz="1800" b="1" i="1" dirty="0">
                <a:latin typeface="Times New Roman"/>
                <a:ea typeface="Calibri"/>
                <a:cs typeface="Times New Roman"/>
              </a:rPr>
              <a:t>, método, estrategias y tecnologías emergentes</a:t>
            </a:r>
            <a:r>
              <a:rPr lang="es-AR" sz="1800" b="1" i="1" dirty="0" smtClean="0">
                <a:latin typeface="Times New Roman"/>
                <a:ea typeface="Calibri"/>
                <a:cs typeface="Times New Roman"/>
              </a:rPr>
              <a:t>. </a:t>
            </a:r>
            <a:r>
              <a:rPr lang="es-AR" sz="1800" dirty="0" smtClean="0">
                <a:latin typeface="Times New Roman"/>
                <a:ea typeface="Calibri"/>
                <a:cs typeface="Times New Roman"/>
              </a:rPr>
              <a:t>Estrategias </a:t>
            </a:r>
            <a:r>
              <a:rPr lang="es-AR" sz="1800" dirty="0">
                <a:latin typeface="Times New Roman"/>
                <a:ea typeface="Calibri"/>
                <a:cs typeface="Times New Roman"/>
              </a:rPr>
              <a:t>de enseñanza. El método didáctico, </a:t>
            </a:r>
            <a:r>
              <a:rPr lang="es-AR" sz="1800" dirty="0" smtClean="0">
                <a:latin typeface="Times New Roman"/>
                <a:ea typeface="Calibri"/>
                <a:cs typeface="Times New Roman"/>
              </a:rPr>
              <a:t>construcción </a:t>
            </a:r>
            <a:r>
              <a:rPr lang="es-AR" sz="1800" dirty="0">
                <a:latin typeface="Times New Roman"/>
                <a:ea typeface="Calibri"/>
                <a:cs typeface="Times New Roman"/>
              </a:rPr>
              <a:t>singular y creativa para promover aprendizajes</a:t>
            </a:r>
            <a:r>
              <a:rPr lang="es-AR" sz="1800" dirty="0" smtClean="0">
                <a:latin typeface="Times New Roman"/>
                <a:ea typeface="Calibri"/>
                <a:cs typeface="Times New Roman"/>
              </a:rPr>
              <a:t>. Realidad </a:t>
            </a:r>
            <a:r>
              <a:rPr lang="es-AR" sz="1800" dirty="0">
                <a:latin typeface="Times New Roman"/>
                <a:ea typeface="Calibri"/>
                <a:cs typeface="Times New Roman"/>
              </a:rPr>
              <a:t>virtual, realidad aumentada y realidad mixta. Recursos y </a:t>
            </a:r>
            <a:r>
              <a:rPr lang="es-AR" sz="1800" dirty="0" smtClean="0">
                <a:latin typeface="Times New Roman"/>
                <a:ea typeface="Calibri"/>
                <a:cs typeface="Times New Roman"/>
              </a:rPr>
              <a:t>posibilidades para </a:t>
            </a:r>
            <a:r>
              <a:rPr lang="es-AR" sz="1800" dirty="0">
                <a:latin typeface="Times New Roman"/>
                <a:ea typeface="Calibri"/>
                <a:cs typeface="Times New Roman"/>
              </a:rPr>
              <a:t>la enseñanza de la medicina. </a:t>
            </a:r>
            <a:endParaRPr lang="es-AR" sz="1800" dirty="0">
              <a:ea typeface="Calibri"/>
              <a:cs typeface="Times New Roman"/>
            </a:endParaRPr>
          </a:p>
          <a:p>
            <a:pPr marL="0" indent="0" algn="just">
              <a:lnSpc>
                <a:spcPct val="120000"/>
              </a:lnSpc>
              <a:spcAft>
                <a:spcPts val="1000"/>
              </a:spcAft>
              <a:buNone/>
            </a:pPr>
            <a:r>
              <a:rPr lang="es-AR" sz="1800" b="1" dirty="0" smtClean="0">
                <a:latin typeface="Times New Roman"/>
                <a:ea typeface="Calibri"/>
                <a:cs typeface="Times New Roman"/>
              </a:rPr>
              <a:t>Tema </a:t>
            </a:r>
            <a:r>
              <a:rPr lang="es-AR" sz="1800" b="1" dirty="0">
                <a:latin typeface="Times New Roman"/>
                <a:ea typeface="Calibri"/>
                <a:cs typeface="Times New Roman"/>
              </a:rPr>
              <a:t>2</a:t>
            </a:r>
            <a:endParaRPr lang="es-AR" sz="1800" dirty="0">
              <a:ea typeface="Calibri"/>
              <a:cs typeface="Times New Roman"/>
            </a:endParaRPr>
          </a:p>
          <a:p>
            <a:pPr marL="0" indent="0" algn="just">
              <a:lnSpc>
                <a:spcPct val="120000"/>
              </a:lnSpc>
              <a:spcAft>
                <a:spcPts val="1000"/>
              </a:spcAft>
              <a:buNone/>
            </a:pPr>
            <a:r>
              <a:rPr lang="es-AR" sz="1800" b="1" i="1" dirty="0">
                <a:latin typeface="Times New Roman"/>
                <a:ea typeface="Calibri"/>
                <a:cs typeface="Times New Roman"/>
              </a:rPr>
              <a:t>-Casos de estudio, problemas y </a:t>
            </a:r>
            <a:r>
              <a:rPr lang="es-AR" sz="1800" b="1" i="1" dirty="0" smtClean="0">
                <a:latin typeface="Times New Roman"/>
                <a:ea typeface="Calibri"/>
                <a:cs typeface="Times New Roman"/>
              </a:rPr>
              <a:t>proyectos. </a:t>
            </a:r>
            <a:r>
              <a:rPr lang="es-AR" sz="1800" dirty="0" smtClean="0">
                <a:latin typeface="Times New Roman"/>
                <a:ea typeface="Calibri"/>
                <a:cs typeface="Times New Roman"/>
              </a:rPr>
              <a:t>Casos </a:t>
            </a:r>
            <a:r>
              <a:rPr lang="es-AR" sz="1800" dirty="0">
                <a:latin typeface="Times New Roman"/>
                <a:ea typeface="Calibri"/>
                <a:cs typeface="Times New Roman"/>
              </a:rPr>
              <a:t>de estudio y </a:t>
            </a:r>
            <a:r>
              <a:rPr lang="es-AR" sz="1800" dirty="0" smtClean="0">
                <a:latin typeface="Times New Roman"/>
                <a:ea typeface="Calibri"/>
                <a:cs typeface="Times New Roman"/>
              </a:rPr>
              <a:t>casos </a:t>
            </a:r>
            <a:r>
              <a:rPr lang="es-AR" sz="1800" dirty="0">
                <a:latin typeface="Times New Roman"/>
                <a:ea typeface="Calibri"/>
                <a:cs typeface="Times New Roman"/>
              </a:rPr>
              <a:t>clínicos. Estrategias </a:t>
            </a:r>
            <a:r>
              <a:rPr lang="es-AR" sz="1800" dirty="0" smtClean="0">
                <a:latin typeface="Times New Roman"/>
                <a:ea typeface="Calibri"/>
                <a:cs typeface="Times New Roman"/>
              </a:rPr>
              <a:t>para </a:t>
            </a:r>
            <a:r>
              <a:rPr lang="es-AR" sz="1800" dirty="0">
                <a:latin typeface="Times New Roman"/>
                <a:ea typeface="Calibri"/>
                <a:cs typeface="Times New Roman"/>
              </a:rPr>
              <a:t>analizar la realidad de las problemáticas de salud</a:t>
            </a:r>
            <a:r>
              <a:rPr lang="es-AR" sz="1800" dirty="0" smtClean="0">
                <a:latin typeface="Times New Roman"/>
                <a:ea typeface="Calibri"/>
                <a:cs typeface="Times New Roman"/>
              </a:rPr>
              <a:t>. El </a:t>
            </a:r>
            <a:r>
              <a:rPr lang="es-AR" sz="1800" dirty="0" err="1">
                <a:latin typeface="Times New Roman"/>
                <a:ea typeface="Calibri"/>
                <a:cs typeface="Times New Roman"/>
              </a:rPr>
              <a:t>ABP</a:t>
            </a:r>
            <a:r>
              <a:rPr lang="es-AR" sz="1800" dirty="0">
                <a:latin typeface="Times New Roman"/>
                <a:ea typeface="Calibri"/>
                <a:cs typeface="Times New Roman"/>
              </a:rPr>
              <a:t>, aprendizaje </a:t>
            </a:r>
            <a:r>
              <a:rPr lang="es-AR" sz="1800" dirty="0" smtClean="0">
                <a:latin typeface="Times New Roman"/>
                <a:ea typeface="Calibri"/>
                <a:cs typeface="Times New Roman"/>
              </a:rPr>
              <a:t>basado en </a:t>
            </a:r>
            <a:r>
              <a:rPr lang="es-AR" sz="1800" dirty="0">
                <a:latin typeface="Times New Roman"/>
                <a:ea typeface="Calibri"/>
                <a:cs typeface="Times New Roman"/>
              </a:rPr>
              <a:t>problemas. </a:t>
            </a:r>
            <a:r>
              <a:rPr lang="es-AR" sz="1800" dirty="0" smtClean="0">
                <a:latin typeface="Times New Roman"/>
                <a:ea typeface="Calibri"/>
                <a:cs typeface="Times New Roman"/>
              </a:rPr>
              <a:t>Consideraciones </a:t>
            </a:r>
            <a:r>
              <a:rPr lang="es-AR" sz="1800" dirty="0">
                <a:latin typeface="Times New Roman"/>
                <a:ea typeface="Calibri"/>
                <a:cs typeface="Times New Roman"/>
              </a:rPr>
              <a:t>metodológicas</a:t>
            </a:r>
            <a:r>
              <a:rPr lang="es-AR" sz="1800" dirty="0" smtClean="0">
                <a:latin typeface="Times New Roman"/>
                <a:ea typeface="Calibri"/>
                <a:cs typeface="Times New Roman"/>
              </a:rPr>
              <a:t>. Los </a:t>
            </a:r>
            <a:r>
              <a:rPr lang="es-AR" sz="1800" dirty="0">
                <a:latin typeface="Times New Roman"/>
                <a:ea typeface="Calibri"/>
                <a:cs typeface="Times New Roman"/>
              </a:rPr>
              <a:t>proyectos </a:t>
            </a:r>
            <a:r>
              <a:rPr lang="es-AR" sz="1800" dirty="0" smtClean="0">
                <a:latin typeface="Times New Roman"/>
                <a:ea typeface="Calibri"/>
                <a:cs typeface="Times New Roman"/>
              </a:rPr>
              <a:t>didácticos.</a:t>
            </a:r>
          </a:p>
          <a:p>
            <a:pPr marL="0" indent="0" algn="just">
              <a:lnSpc>
                <a:spcPct val="120000"/>
              </a:lnSpc>
              <a:spcAft>
                <a:spcPts val="1000"/>
              </a:spcAft>
              <a:buNone/>
            </a:pPr>
            <a:r>
              <a:rPr lang="es-AR" sz="1800" b="1" dirty="0" smtClean="0">
                <a:latin typeface="Times New Roman"/>
                <a:ea typeface="Calibri"/>
                <a:cs typeface="Times New Roman"/>
              </a:rPr>
              <a:t>Tema </a:t>
            </a:r>
            <a:r>
              <a:rPr lang="es-AR" sz="1800" b="1" dirty="0">
                <a:latin typeface="Times New Roman"/>
                <a:ea typeface="Calibri"/>
                <a:cs typeface="Times New Roman"/>
              </a:rPr>
              <a:t>3</a:t>
            </a:r>
            <a:endParaRPr lang="es-AR" sz="1800" dirty="0">
              <a:ea typeface="Calibri"/>
              <a:cs typeface="Times New Roman"/>
            </a:endParaRPr>
          </a:p>
          <a:p>
            <a:pPr marL="0" indent="0" algn="just">
              <a:lnSpc>
                <a:spcPct val="120000"/>
              </a:lnSpc>
              <a:spcAft>
                <a:spcPts val="1000"/>
              </a:spcAft>
              <a:buNone/>
            </a:pPr>
            <a:r>
              <a:rPr lang="es-AR" sz="1800" b="1" i="1" dirty="0">
                <a:latin typeface="Times New Roman"/>
                <a:ea typeface="Calibri"/>
                <a:cs typeface="Times New Roman"/>
              </a:rPr>
              <a:t>-Estrategias </a:t>
            </a:r>
            <a:r>
              <a:rPr lang="es-AR" sz="1800" b="1" i="1" dirty="0" err="1">
                <a:latin typeface="Times New Roman"/>
                <a:ea typeface="Calibri"/>
                <a:cs typeface="Times New Roman"/>
              </a:rPr>
              <a:t>MAV</a:t>
            </a:r>
            <a:r>
              <a:rPr lang="es-AR" sz="1800" b="1" i="1" dirty="0">
                <a:latin typeface="Times New Roman"/>
                <a:ea typeface="Calibri"/>
                <a:cs typeface="Times New Roman"/>
              </a:rPr>
              <a:t>, videojuegos y </a:t>
            </a:r>
            <a:r>
              <a:rPr lang="es-AR" sz="1800" b="1" i="1" dirty="0" err="1" smtClean="0">
                <a:latin typeface="Times New Roman"/>
                <a:ea typeface="Calibri"/>
                <a:cs typeface="Times New Roman"/>
              </a:rPr>
              <a:t>gamificación</a:t>
            </a:r>
            <a:r>
              <a:rPr lang="es-AR" sz="1800" b="1" i="1" dirty="0" smtClean="0">
                <a:latin typeface="Times New Roman"/>
                <a:ea typeface="Calibri"/>
                <a:cs typeface="Times New Roman"/>
              </a:rPr>
              <a:t>. </a:t>
            </a:r>
            <a:r>
              <a:rPr lang="es-AR" sz="1800" dirty="0" smtClean="0">
                <a:latin typeface="Times New Roman"/>
                <a:ea typeface="Calibri"/>
                <a:cs typeface="Times New Roman"/>
              </a:rPr>
              <a:t>Recursos </a:t>
            </a:r>
            <a:r>
              <a:rPr lang="es-AR" sz="1800" dirty="0">
                <a:latin typeface="Times New Roman"/>
                <a:ea typeface="Calibri"/>
                <a:cs typeface="Times New Roman"/>
              </a:rPr>
              <a:t>audiovisuales en la enseñanza. </a:t>
            </a:r>
            <a:r>
              <a:rPr lang="es-AR" sz="1800" dirty="0" smtClean="0">
                <a:latin typeface="Times New Roman"/>
                <a:ea typeface="Calibri"/>
                <a:cs typeface="Times New Roman"/>
              </a:rPr>
              <a:t>.</a:t>
            </a:r>
            <a:r>
              <a:rPr lang="es-AR" sz="1800" dirty="0">
                <a:latin typeface="Times New Roman"/>
                <a:ea typeface="Calibri"/>
                <a:cs typeface="Times New Roman"/>
              </a:rPr>
              <a:t>La </a:t>
            </a:r>
            <a:r>
              <a:rPr lang="es-AR" sz="1800" dirty="0" err="1">
                <a:latin typeface="Times New Roman"/>
                <a:ea typeface="Calibri"/>
                <a:cs typeface="Times New Roman"/>
              </a:rPr>
              <a:t>gamificación</a:t>
            </a:r>
            <a:r>
              <a:rPr lang="es-AR" sz="1800" dirty="0">
                <a:latin typeface="Times New Roman"/>
                <a:ea typeface="Calibri"/>
                <a:cs typeface="Times New Roman"/>
              </a:rPr>
              <a:t> como principio. Los aspectos </a:t>
            </a:r>
            <a:r>
              <a:rPr lang="es-AR" sz="1800" dirty="0" smtClean="0">
                <a:latin typeface="Times New Roman"/>
                <a:ea typeface="Calibri"/>
                <a:cs typeface="Times New Roman"/>
              </a:rPr>
              <a:t>lúdicos </a:t>
            </a:r>
            <a:r>
              <a:rPr lang="es-AR" sz="1800" dirty="0">
                <a:latin typeface="Times New Roman"/>
                <a:ea typeface="Calibri"/>
                <a:cs typeface="Times New Roman"/>
              </a:rPr>
              <a:t>en el aprendizaje de la </a:t>
            </a:r>
            <a:r>
              <a:rPr lang="es-AR" sz="1800" dirty="0" smtClean="0">
                <a:latin typeface="Times New Roman"/>
                <a:ea typeface="Calibri"/>
                <a:cs typeface="Times New Roman"/>
              </a:rPr>
              <a:t>medicina. Juegos </a:t>
            </a:r>
            <a:r>
              <a:rPr lang="es-AR" sz="1800" dirty="0">
                <a:latin typeface="Times New Roman"/>
                <a:ea typeface="Calibri"/>
                <a:cs typeface="Times New Roman"/>
              </a:rPr>
              <a:t>y videojuegos. El valor didáctico de los </a:t>
            </a:r>
            <a:r>
              <a:rPr lang="es-AR" sz="1800" dirty="0" err="1" smtClean="0">
                <a:latin typeface="Times New Roman"/>
                <a:ea typeface="Calibri"/>
                <a:cs typeface="Times New Roman"/>
              </a:rPr>
              <a:t>serious</a:t>
            </a:r>
            <a:r>
              <a:rPr lang="es-AR" sz="1800" dirty="0" smtClean="0">
                <a:latin typeface="Times New Roman"/>
                <a:ea typeface="Calibri"/>
                <a:cs typeface="Times New Roman"/>
              </a:rPr>
              <a:t> </a:t>
            </a:r>
            <a:r>
              <a:rPr lang="es-AR" sz="1800" dirty="0" err="1" smtClean="0">
                <a:latin typeface="Times New Roman"/>
                <a:ea typeface="Calibri"/>
                <a:cs typeface="Times New Roman"/>
              </a:rPr>
              <a:t>games</a:t>
            </a:r>
            <a:r>
              <a:rPr lang="es-AR" sz="1800" dirty="0" smtClean="0">
                <a:latin typeface="Times New Roman"/>
                <a:ea typeface="Calibri"/>
                <a:cs typeface="Times New Roman"/>
              </a:rPr>
              <a:t>.</a:t>
            </a:r>
            <a:endParaRPr lang="es-AR" sz="1800" dirty="0">
              <a:ea typeface="Calibri"/>
              <a:cs typeface="Times New Roman"/>
            </a:endParaRPr>
          </a:p>
        </p:txBody>
      </p:sp>
    </p:spTree>
    <p:extLst>
      <p:ext uri="{BB962C8B-B14F-4D97-AF65-F5344CB8AC3E}">
        <p14:creationId xmlns:p14="http://schemas.microsoft.com/office/powerpoint/2010/main" val="255809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76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ste.org/handlers/EdTekPhoto.ashx?id=883&amp;use=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1290"/>
            <a:ext cx="4032448" cy="33870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alidad Virtual, una tecnología de ciencia ficción llega al hog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6" descr="Realidad Virtual, una tecnología de ciencia ficción llega al hog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8" descr="Realidad Virtual, una tecnología de ciencia ficción llega al hoga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4" name="Picture 10" descr="Realidad virtual, realidad aumentada y 360 gr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01290"/>
            <a:ext cx="4320480" cy="338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88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471</TotalTime>
  <Words>956</Words>
  <Application>Microsoft Office PowerPoint</Application>
  <PresentationFormat>Presentación en pantalla (4:3)</PresentationFormat>
  <Paragraphs>53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Aspecto</vt:lpstr>
      <vt:lpstr>Presentación de PowerPoint</vt:lpstr>
      <vt:lpstr>Presentación de PowerPoint</vt:lpstr>
      <vt:lpstr>Presentación de PowerPoint</vt:lpstr>
      <vt:lpstr>Presentación de PowerPoint</vt:lpstr>
      <vt:lpstr>Curso de Posgrado  "ENSEÑANZA DE LA MEDICINA DESDE ESTRATEGIAS DIVERSAS Y TECNOLOGÍAS EMERGENTES” </vt:lpstr>
      <vt:lpstr>Objetivos </vt:lpstr>
      <vt:lpstr>   Contenidos </vt:lpstr>
      <vt:lpstr>Presentación de PowerPoint</vt:lpstr>
      <vt:lpstr>Presentación de PowerPoint</vt:lpstr>
      <vt:lpstr>Presentación de PowerPoint</vt:lpstr>
      <vt:lpstr>Presentación de PowerPoint</vt:lpstr>
      <vt:lpstr>Presentación de PowerPoint</vt:lpstr>
      <vt:lpstr>   Metodología </vt:lpstr>
      <vt:lpstr>Presentación de PowerPoint</vt:lpstr>
      <vt:lpstr>Criterios para la evaluación de los aprendizajes </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Coicaud</dc:creator>
  <cp:lastModifiedBy>Silvia Coicaud</cp:lastModifiedBy>
  <cp:revision>24</cp:revision>
  <dcterms:created xsi:type="dcterms:W3CDTF">2017-08-16T13:06:59Z</dcterms:created>
  <dcterms:modified xsi:type="dcterms:W3CDTF">2017-08-18T12:13:13Z</dcterms:modified>
</cp:coreProperties>
</file>