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FF932AB-3F3F-4908-BC45-91FC38EB139F}" type="datetimeFigureOut">
              <a:rPr lang="es-AR" smtClean="0"/>
              <a:t>12/11/2018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373551D-3272-45D7-BA76-E110CB203701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496944" cy="576064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>
                <a:latin typeface="Californian FB" panose="0207040306080B030204" pitchFamily="18" charset="0"/>
              </a:rPr>
              <a:t/>
            </a:r>
            <a:br>
              <a:rPr lang="es-AR" sz="2800" dirty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>
                <a:latin typeface="Californian FB" panose="0207040306080B030204" pitchFamily="18" charset="0"/>
              </a:rPr>
              <a:t/>
            </a:r>
            <a:br>
              <a:rPr lang="es-AR" sz="2800" dirty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200" b="1" dirty="0" smtClean="0">
                <a:latin typeface="Californian FB" panose="0207040306080B030204" pitchFamily="18" charset="0"/>
              </a:rPr>
              <a:t>3º </a:t>
            </a:r>
            <a:r>
              <a:rPr lang="es-AR" sz="2200" b="1" dirty="0" smtClean="0">
                <a:latin typeface="Californian FB" panose="0207040306080B030204" pitchFamily="18" charset="0"/>
              </a:rPr>
              <a:t>Encuentro Latinoamericano de la Red de Investigadores sobre Apropiación de Tecnologías –</a:t>
            </a:r>
            <a:r>
              <a:rPr lang="es-AR" sz="2200" b="1" dirty="0" err="1" smtClean="0">
                <a:latin typeface="Californian FB" panose="0207040306080B030204" pitchFamily="18" charset="0"/>
              </a:rPr>
              <a:t>RIAT</a:t>
            </a:r>
            <a:r>
              <a:rPr lang="es-AR" sz="2200" b="1" dirty="0" smtClean="0">
                <a:latin typeface="Californian FB" panose="0207040306080B030204" pitchFamily="18" charset="0"/>
              </a:rPr>
              <a:t>-</a:t>
            </a:r>
            <a:br>
              <a:rPr lang="es-AR" sz="2200" b="1" dirty="0" smtClean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>Tecnologías </a:t>
            </a:r>
            <a:r>
              <a:rPr lang="es-AR" sz="2800" dirty="0" smtClean="0">
                <a:latin typeface="Californian FB" panose="0207040306080B030204" pitchFamily="18" charset="0"/>
              </a:rPr>
              <a:t>en las aulas transicionales. Entre mutaciones y replanteos.</a:t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>Silvia </a:t>
            </a:r>
            <a:r>
              <a:rPr lang="es-AR" sz="2800" dirty="0" err="1" smtClean="0">
                <a:latin typeface="Californian FB" panose="0207040306080B030204" pitchFamily="18" charset="0"/>
              </a:rPr>
              <a:t>Coicaud</a:t>
            </a:r>
            <a:r>
              <a:rPr lang="es-AR" sz="2800" dirty="0" smtClean="0">
                <a:latin typeface="Californian FB" panose="0207040306080B030204" pitchFamily="18" charset="0"/>
              </a:rPr>
              <a:t/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2800" dirty="0">
                <a:latin typeface="Californian FB" panose="0207040306080B030204" pitchFamily="18" charset="0"/>
              </a:rPr>
              <a:t/>
            </a:r>
            <a:br>
              <a:rPr lang="es-AR" sz="2800" dirty="0">
                <a:latin typeface="Californian FB" panose="0207040306080B030204" pitchFamily="18" charset="0"/>
              </a:rPr>
            </a:br>
            <a:r>
              <a:rPr lang="es-AR" sz="2800" dirty="0" smtClean="0">
                <a:latin typeface="Californian FB" panose="0207040306080B030204" pitchFamily="18" charset="0"/>
              </a:rPr>
              <a:t>Universidad Nacional de la Patagonia San Juan Bosco</a:t>
            </a:r>
            <a:br>
              <a:rPr lang="es-AR" sz="2800" dirty="0" smtClean="0">
                <a:latin typeface="Californian FB" panose="0207040306080B030204" pitchFamily="18" charset="0"/>
              </a:rPr>
            </a:br>
            <a:r>
              <a:rPr lang="es-AR" sz="3100" cap="none" dirty="0" err="1" smtClean="0">
                <a:latin typeface="Californian FB" panose="0207040306080B030204" pitchFamily="18" charset="0"/>
              </a:rPr>
              <a:t>coicaud.silvia@gmail.com</a:t>
            </a:r>
            <a:r>
              <a:rPr lang="es-AR" sz="3100" cap="none" dirty="0" smtClean="0">
                <a:latin typeface="Californian FB" panose="0207040306080B030204" pitchFamily="18" charset="0"/>
              </a:rPr>
              <a:t/>
            </a:r>
            <a:br>
              <a:rPr lang="es-AR" sz="3100" cap="none" dirty="0" smtClean="0">
                <a:latin typeface="Californian FB" panose="0207040306080B030204" pitchFamily="18" charset="0"/>
              </a:rPr>
            </a:br>
            <a:endParaRPr lang="es-AR" sz="2800" dirty="0">
              <a:latin typeface="Californian FB" panose="0207040306080B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7"/>
            <a:ext cx="24411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0648"/>
            <a:ext cx="27908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79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260648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es-AR" sz="2400" dirty="0" smtClean="0">
                <a:latin typeface="Californian FB" panose="0207040306080B030204" pitchFamily="18" charset="0"/>
              </a:rPr>
              <a:t>Los entramados tecnológicos y las prácticas de escritura </a:t>
            </a:r>
            <a:endParaRPr lang="es-AR" sz="2400" dirty="0">
              <a:latin typeface="Californian FB" panose="0207040306080B0302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373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sz="2000" dirty="0" smtClean="0"/>
              <a:t>		Principales funciones de la escritura</a:t>
            </a:r>
          </a:p>
          <a:p>
            <a:endParaRPr lang="es-AR" sz="2000" dirty="0" smtClean="0"/>
          </a:p>
          <a:p>
            <a:r>
              <a:rPr lang="es-AR" sz="2200" dirty="0" err="1">
                <a:latin typeface="Californian FB" panose="0207040306080B030204" pitchFamily="18" charset="0"/>
              </a:rPr>
              <a:t>Registrativa</a:t>
            </a:r>
            <a:r>
              <a:rPr lang="es-AR" sz="2200" dirty="0" smtClean="0">
                <a:latin typeface="Californian FB" panose="0207040306080B030204" pitchFamily="18" charset="0"/>
              </a:rPr>
              <a:t>:  permite guardar información sin límites de cantidad o tiempo</a:t>
            </a:r>
          </a:p>
          <a:p>
            <a:r>
              <a:rPr lang="es-AR" sz="2200" dirty="0" smtClean="0">
                <a:latin typeface="Californian FB" panose="0207040306080B030204" pitchFamily="18" charset="0"/>
              </a:rPr>
              <a:t>Manipulativa: de modo bidireccional posibilita formular enunciados de acuerdo a las necesidades y circunstancias de cada persona</a:t>
            </a:r>
          </a:p>
          <a:p>
            <a:r>
              <a:rPr lang="es-AR" sz="2200" dirty="0" smtClean="0">
                <a:latin typeface="Californian FB" panose="0207040306080B030204" pitchFamily="18" charset="0"/>
              </a:rPr>
              <a:t>Epistémica: la información procesada a través de la escritura genera en otros  opiniones e ideas</a:t>
            </a:r>
          </a:p>
          <a:p>
            <a:r>
              <a:rPr lang="es-AR" sz="2200" dirty="0" smtClean="0">
                <a:latin typeface="Californian FB" panose="0207040306080B030204" pitchFamily="18" charset="0"/>
              </a:rPr>
              <a:t>Interpersonal: los autores que  escriben lo hacen para sí mismos o para otros, y la escritura se transforma en un modo de comportamiento social</a:t>
            </a:r>
          </a:p>
          <a:p>
            <a:r>
              <a:rPr lang="es-AR" sz="2200" dirty="0" smtClean="0">
                <a:latin typeface="Californian FB" panose="0207040306080B030204" pitchFamily="18" charset="0"/>
              </a:rPr>
              <a:t>Estética y lúdica:  conlleva a una dimensión placentera, creativa e imaginativa.</a:t>
            </a:r>
            <a:endParaRPr lang="es-AR" sz="22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4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es-AR" sz="2000" dirty="0" smtClean="0">
                <a:latin typeface="Century" panose="02040604050505020304" pitchFamily="18" charset="0"/>
              </a:rPr>
              <a:t>-Las </a:t>
            </a:r>
            <a:r>
              <a:rPr lang="es-AR" sz="2000" dirty="0" smtClean="0">
                <a:latin typeface="Century" panose="02040604050505020304" pitchFamily="18" charset="0"/>
              </a:rPr>
              <a:t>TIC han posibilitado en gran medida el traspaso de un sistema simbólico </a:t>
            </a:r>
            <a:r>
              <a:rPr lang="es-AR" sz="2000" dirty="0" err="1" smtClean="0">
                <a:latin typeface="Century" panose="02040604050505020304" pitchFamily="18" charset="0"/>
              </a:rPr>
              <a:t>notacional</a:t>
            </a:r>
            <a:r>
              <a:rPr lang="es-AR" sz="2000" dirty="0" smtClean="0">
                <a:latin typeface="Century" panose="02040604050505020304" pitchFamily="18" charset="0"/>
              </a:rPr>
              <a:t> a otro. </a:t>
            </a:r>
          </a:p>
          <a:p>
            <a:r>
              <a:rPr lang="es-AR" sz="2000" dirty="0" smtClean="0">
                <a:latin typeface="Century" panose="02040604050505020304" pitchFamily="18" charset="0"/>
              </a:rPr>
              <a:t>-Si </a:t>
            </a:r>
            <a:r>
              <a:rPr lang="es-AR" sz="2000" dirty="0" smtClean="0">
                <a:latin typeface="Century" panose="02040604050505020304" pitchFamily="18" charset="0"/>
              </a:rPr>
              <a:t>bien en las aulas de las escuelas secundarias se sigue empleando el pizarrón, las actividades que requieren de la utilización de aplicaciones y recursos de la web generan otro tipo de procesamiento y registro</a:t>
            </a:r>
          </a:p>
          <a:p>
            <a:r>
              <a:rPr lang="es-AR" sz="2000" dirty="0" smtClean="0">
                <a:latin typeface="Century" panose="02040604050505020304" pitchFamily="18" charset="0"/>
              </a:rPr>
              <a:t>-Sujetos </a:t>
            </a:r>
            <a:r>
              <a:rPr lang="es-AR" sz="2000" dirty="0" smtClean="0">
                <a:latin typeface="Century" panose="02040604050505020304" pitchFamily="18" charset="0"/>
              </a:rPr>
              <a:t>que no se identifican como sucedía antes con la gramática escolar basada en la escucha, el visionado de lo que el docente escribe en el pizarrón y la toma de apuntes </a:t>
            </a:r>
          </a:p>
          <a:p>
            <a:endParaRPr lang="es-AR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s-AR" sz="2000" dirty="0" smtClean="0">
                <a:latin typeface="Century" panose="02040604050505020304" pitchFamily="18" charset="0"/>
              </a:rPr>
              <a:t>	</a:t>
            </a:r>
            <a:r>
              <a:rPr lang="es-AR" sz="2000" i="1" dirty="0" smtClean="0">
                <a:latin typeface="Century" panose="02040604050505020304" pitchFamily="18" charset="0"/>
              </a:rPr>
              <a:t>“Pero hay ciertas cositas que uno no tiene que perder de 	vista, por ejemplo esto que te digo el hecho de 	mantener lo  </a:t>
            </a:r>
          </a:p>
          <a:p>
            <a:pPr marL="0" indent="0">
              <a:buNone/>
            </a:pPr>
            <a:r>
              <a:rPr lang="es-AR" i="1" dirty="0">
                <a:latin typeface="Century" panose="02040604050505020304" pitchFamily="18" charset="0"/>
              </a:rPr>
              <a:t> </a:t>
            </a:r>
            <a:r>
              <a:rPr lang="es-AR" i="1" dirty="0" smtClean="0">
                <a:latin typeface="Century" panose="02040604050505020304" pitchFamily="18" charset="0"/>
              </a:rPr>
              <a:t>             </a:t>
            </a:r>
            <a:r>
              <a:rPr lang="es-AR" sz="2000" i="1" dirty="0" smtClean="0">
                <a:latin typeface="Century" panose="02040604050505020304" pitchFamily="18" charset="0"/>
              </a:rPr>
              <a:t>que sería esa situación áulica; si el docente copia, ellos  </a:t>
            </a:r>
          </a:p>
          <a:p>
            <a:pPr marL="0" indent="0">
              <a:buNone/>
            </a:pPr>
            <a:r>
              <a:rPr lang="es-AR" i="1" dirty="0">
                <a:latin typeface="Century" panose="02040604050505020304" pitchFamily="18" charset="0"/>
              </a:rPr>
              <a:t>	</a:t>
            </a:r>
            <a:r>
              <a:rPr lang="es-AR" sz="2000" i="1" dirty="0" smtClean="0">
                <a:latin typeface="Century" panose="02040604050505020304" pitchFamily="18" charset="0"/>
              </a:rPr>
              <a:t>también deben tener esa información en la carpeta, 	porque por ahí esto de sacar fotos…” </a:t>
            </a:r>
            <a:r>
              <a:rPr lang="es-AR" sz="1800" i="1" dirty="0" smtClean="0">
                <a:latin typeface="Century" panose="02040604050505020304" pitchFamily="18" charset="0"/>
              </a:rPr>
              <a:t>(Docente de 	escuela media)</a:t>
            </a:r>
            <a:endParaRPr lang="es-AR" sz="1800" i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7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s-AR" sz="2000" dirty="0" smtClean="0">
                <a:latin typeface="Californian FB" panose="0207040306080B030204" pitchFamily="18" charset="0"/>
              </a:rPr>
              <a:t>-Problema</a:t>
            </a:r>
            <a:r>
              <a:rPr lang="es-AR" sz="2000" dirty="0" smtClean="0">
                <a:latin typeface="Californian FB" panose="0207040306080B030204" pitchFamily="18" charset="0"/>
              </a:rPr>
              <a:t>: el contenido educativo seleccionado y priorizado por  el docente  desde criterios epistemológicos y didácticos, no siempre se plasma ni  se sistematiza de manera clara</a:t>
            </a:r>
          </a:p>
          <a:p>
            <a:pPr marL="0" indent="0">
              <a:buNone/>
            </a:pPr>
            <a:endParaRPr lang="es-AR" sz="2000" dirty="0" smtClean="0">
              <a:latin typeface="Californian FB" panose="0207040306080B030204" pitchFamily="18" charset="0"/>
            </a:endParaRPr>
          </a:p>
          <a:p>
            <a:r>
              <a:rPr lang="es-AR" sz="2000" dirty="0" smtClean="0">
                <a:latin typeface="Californian FB" panose="0207040306080B030204" pitchFamily="18" charset="0"/>
              </a:rPr>
              <a:t>-Incertidumbre </a:t>
            </a:r>
            <a:r>
              <a:rPr lang="es-AR" sz="2000" dirty="0" smtClean="0">
                <a:latin typeface="Californian FB" panose="0207040306080B030204" pitchFamily="18" charset="0"/>
              </a:rPr>
              <a:t>respecto a estas formas de registro, y a la posibilidad cierta de recuperación de los ejes conceptuales</a:t>
            </a:r>
          </a:p>
          <a:p>
            <a:endParaRPr lang="es-AR" sz="2000" dirty="0">
              <a:latin typeface="Californian FB" panose="0207040306080B030204" pitchFamily="18" charset="0"/>
            </a:endParaRPr>
          </a:p>
          <a:p>
            <a:pPr marL="457200" lvl="1" indent="0">
              <a:buNone/>
            </a:pPr>
            <a:r>
              <a:rPr lang="es-AR" sz="2000" i="1" dirty="0" smtClean="0">
                <a:latin typeface="Californian FB" panose="0207040306080B030204" pitchFamily="18" charset="0"/>
              </a:rPr>
              <a:t>“… fotos que supuestamente más adelante van a pasar a la carpeta… 	en realidad nunca llegan a la carpeta, o sea queda ahí en el celular, y 	muy pocas veces he visto que ellos puedan bajar esta información”.</a:t>
            </a:r>
          </a:p>
          <a:p>
            <a:endParaRPr lang="es-AR" sz="2000" dirty="0">
              <a:latin typeface="Californian FB" panose="0207040306080B030204" pitchFamily="18" charset="0"/>
            </a:endParaRPr>
          </a:p>
          <a:p>
            <a:r>
              <a:rPr lang="es-AR" sz="2000" dirty="0" smtClean="0">
                <a:latin typeface="Californian FB" panose="0207040306080B030204" pitchFamily="18" charset="0"/>
              </a:rPr>
              <a:t>-Es </a:t>
            </a:r>
            <a:r>
              <a:rPr lang="es-AR" sz="2000" dirty="0" smtClean="0">
                <a:latin typeface="Californian FB" panose="0207040306080B030204" pitchFamily="18" charset="0"/>
              </a:rPr>
              <a:t>importante abordar la tecnología como objeto de estudio, valorar su posibilidades en los contextos actuales y analizar críticamente sus limitaciones y nuestras prácticas socio-culturales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53966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es-AR" sz="2000" dirty="0" smtClean="0">
                <a:latin typeface="Californian FB" panose="0207040306080B030204" pitchFamily="18" charset="0"/>
              </a:rPr>
              <a:t>Las tecnologías digitales </a:t>
            </a:r>
            <a:r>
              <a:rPr lang="es-AR" sz="20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trastocaron las prácticas de escritura de docentes y alumnos</a:t>
            </a:r>
            <a:r>
              <a:rPr lang="es-AR" sz="2000" dirty="0" smtClean="0">
                <a:latin typeface="Californian FB" panose="0207040306080B030204" pitchFamily="18" charset="0"/>
              </a:rPr>
              <a:t>, con recursos y aplicaciones potentes para </a:t>
            </a:r>
            <a:r>
              <a:rPr lang="es-AR" sz="2200" dirty="0">
                <a:latin typeface="Californian FB" panose="0207040306080B030204" pitchFamily="18" charset="0"/>
              </a:rPr>
              <a:t>expresar</a:t>
            </a:r>
            <a:r>
              <a:rPr lang="es-AR" sz="2000" dirty="0" smtClean="0">
                <a:latin typeface="Californian FB" panose="0207040306080B030204" pitchFamily="18" charset="0"/>
              </a:rPr>
              <a:t> ideas y saberes, compartirlos, socializar lecturas, redactar en forma colaborativa y participar en red para construir conocimientos. </a:t>
            </a:r>
          </a:p>
          <a:p>
            <a:endParaRPr lang="es-AR" sz="2000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s-AR" sz="2000" dirty="0" smtClean="0">
                <a:latin typeface="Californian FB" panose="0207040306080B030204" pitchFamily="18" charset="0"/>
              </a:rPr>
              <a:t>	Entre las funciones de la escritura mediada por </a:t>
            </a:r>
            <a:r>
              <a:rPr lang="es-AR" sz="2000" dirty="0" err="1" smtClean="0">
                <a:latin typeface="Californian FB" panose="0207040306080B030204" pitchFamily="18" charset="0"/>
              </a:rPr>
              <a:t>TD</a:t>
            </a:r>
            <a:endParaRPr lang="es-AR" sz="2000" dirty="0" smtClean="0">
              <a:latin typeface="Californian FB" panose="0207040306080B030204" pitchFamily="18" charset="0"/>
            </a:endParaRPr>
          </a:p>
          <a:p>
            <a:pPr marL="0" indent="0">
              <a:buNone/>
            </a:pPr>
            <a:endParaRPr lang="es-AR" sz="2000" dirty="0">
              <a:latin typeface="Californian FB" panose="0207040306080B030204" pitchFamily="18" charset="0"/>
            </a:endParaRPr>
          </a:p>
          <a:p>
            <a:r>
              <a:rPr lang="es-AR" sz="2000" dirty="0" smtClean="0">
                <a:latin typeface="Californian FB" panose="0207040306080B030204" pitchFamily="18" charset="0"/>
              </a:rPr>
              <a:t>-Las </a:t>
            </a:r>
            <a:r>
              <a:rPr lang="es-AR" sz="2000" dirty="0" err="1" smtClean="0">
                <a:latin typeface="Californian FB" panose="0207040306080B030204" pitchFamily="18" charset="0"/>
              </a:rPr>
              <a:t>TD</a:t>
            </a:r>
            <a:r>
              <a:rPr lang="es-AR" sz="2000" dirty="0" smtClean="0">
                <a:latin typeface="Californian FB" panose="0207040306080B030204" pitchFamily="18" charset="0"/>
              </a:rPr>
              <a:t> permiten incorporar y guardar volúmenes de información, por lo cual la función </a:t>
            </a:r>
            <a:r>
              <a:rPr lang="es-AR" sz="2000" dirty="0" err="1" smtClean="0">
                <a:solidFill>
                  <a:srgbClr val="FF0000"/>
                </a:solidFill>
                <a:latin typeface="Californian FB" panose="0207040306080B030204" pitchFamily="18" charset="0"/>
              </a:rPr>
              <a:t>registrativa</a:t>
            </a:r>
            <a:r>
              <a:rPr lang="es-AR" sz="2000" dirty="0" smtClean="0">
                <a:latin typeface="Californian FB" panose="0207040306080B030204" pitchFamily="18" charset="0"/>
              </a:rPr>
              <a:t> puede potenciarse. </a:t>
            </a:r>
          </a:p>
          <a:p>
            <a:r>
              <a:rPr lang="es-AR" sz="2000" dirty="0" smtClean="0">
                <a:latin typeface="Californian FB" panose="0207040306080B030204" pitchFamily="18" charset="0"/>
              </a:rPr>
              <a:t>También la </a:t>
            </a:r>
            <a:r>
              <a:rPr lang="es-AR" sz="20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manipulativa y la interpersonal</a:t>
            </a:r>
            <a:r>
              <a:rPr lang="es-AR" sz="2000" dirty="0" smtClean="0">
                <a:latin typeface="Californian FB" panose="0207040306080B030204" pitchFamily="18" charset="0"/>
              </a:rPr>
              <a:t>, al establecer una comunicación personalizada y generadora de múltiples conexiones. </a:t>
            </a:r>
          </a:p>
          <a:p>
            <a:r>
              <a:rPr lang="es-AR" sz="2000" dirty="0" smtClean="0">
                <a:latin typeface="Californian FB" panose="0207040306080B030204" pitchFamily="18" charset="0"/>
              </a:rPr>
              <a:t>La función </a:t>
            </a:r>
            <a:r>
              <a:rPr lang="es-AR" sz="20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epistémica,</a:t>
            </a:r>
            <a:r>
              <a:rPr lang="es-AR" sz="2000" dirty="0" smtClean="0">
                <a:latin typeface="Californian FB" panose="0207040306080B030204" pitchFamily="18" charset="0"/>
              </a:rPr>
              <a:t> desde la interactividad que se transforma en  diáspora de contactos  para propiciar intercambios y conocimientos compartidos</a:t>
            </a:r>
          </a:p>
          <a:p>
            <a:r>
              <a:rPr lang="es-AR" sz="2000" dirty="0" smtClean="0">
                <a:latin typeface="Californian FB" panose="0207040306080B030204" pitchFamily="18" charset="0"/>
              </a:rPr>
              <a:t>La función </a:t>
            </a:r>
            <a:r>
              <a:rPr lang="es-AR" sz="20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estética,  </a:t>
            </a:r>
            <a:r>
              <a:rPr lang="es-AR" sz="2000" dirty="0" smtClean="0">
                <a:latin typeface="Californian FB" panose="0207040306080B030204" pitchFamily="18" charset="0"/>
              </a:rPr>
              <a:t>pues las producciones escritas desde criterios tecno-pedagógicos  estimulan la creatividad y el placer por el trabajo conjunto</a:t>
            </a:r>
            <a:endParaRPr lang="es-AR" sz="20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53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60648"/>
            <a:ext cx="8352928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AR" sz="2000" dirty="0" smtClean="0"/>
              <a:t>	</a:t>
            </a:r>
            <a:r>
              <a:rPr lang="es-AR" sz="2000" dirty="0" smtClean="0">
                <a:solidFill>
                  <a:srgbClr val="FF0000"/>
                </a:solidFill>
              </a:rPr>
              <a:t>	</a:t>
            </a:r>
            <a:r>
              <a:rPr lang="es-AR" sz="22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Pero también hay problemas…</a:t>
            </a:r>
          </a:p>
          <a:p>
            <a:pPr marL="0" indent="0">
              <a:buNone/>
            </a:pPr>
            <a:endParaRPr lang="es-AR" sz="2200" dirty="0" smtClean="0">
              <a:latin typeface="Californian FB" panose="0207040306080B030204" pitchFamily="18" charset="0"/>
            </a:endParaRPr>
          </a:p>
          <a:p>
            <a:r>
              <a:rPr lang="es-AR" sz="2200" dirty="0" smtClean="0">
                <a:latin typeface="Californian FB" panose="0207040306080B030204" pitchFamily="18" charset="0"/>
              </a:rPr>
              <a:t>-Docentes </a:t>
            </a:r>
            <a:r>
              <a:rPr lang="es-AR" sz="2200" dirty="0" smtClean="0">
                <a:latin typeface="Californian FB" panose="0207040306080B030204" pitchFamily="18" charset="0"/>
              </a:rPr>
              <a:t>innovadores y comprometidos que incorporan </a:t>
            </a:r>
            <a:r>
              <a:rPr lang="es-AR" sz="2200" dirty="0" err="1" smtClean="0">
                <a:latin typeface="Californian FB" panose="0207040306080B030204" pitchFamily="18" charset="0"/>
              </a:rPr>
              <a:t>TD</a:t>
            </a:r>
            <a:r>
              <a:rPr lang="es-AR" sz="2200" dirty="0" smtClean="0">
                <a:latin typeface="Californian FB" panose="0207040306080B030204" pitchFamily="18" charset="0"/>
              </a:rPr>
              <a:t>  en forma genuina explican que ofrecen ayuda pedagógica también desde redes sociales –</a:t>
            </a:r>
            <a:r>
              <a:rPr lang="es-AR" sz="2200" dirty="0" err="1" smtClean="0">
                <a:latin typeface="Californian FB" panose="0207040306080B030204" pitchFamily="18" charset="0"/>
              </a:rPr>
              <a:t>facebook</a:t>
            </a:r>
            <a:r>
              <a:rPr lang="es-AR" sz="2200" dirty="0" smtClean="0">
                <a:latin typeface="Californian FB" panose="0207040306080B030204" pitchFamily="18" charset="0"/>
              </a:rPr>
              <a:t>, </a:t>
            </a:r>
            <a:r>
              <a:rPr lang="es-AR" sz="2200" dirty="0" err="1" smtClean="0">
                <a:latin typeface="Californian FB" panose="0207040306080B030204" pitchFamily="18" charset="0"/>
              </a:rPr>
              <a:t>whatsapp</a:t>
            </a:r>
            <a:r>
              <a:rPr lang="es-AR" sz="2200" dirty="0" smtClean="0">
                <a:latin typeface="Californian FB" panose="0207040306080B030204" pitchFamily="18" charset="0"/>
              </a:rPr>
              <a:t>- en horarios extraescolares.  Pero…</a:t>
            </a:r>
          </a:p>
          <a:p>
            <a:endParaRPr lang="es-AR" sz="2200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s-AR" sz="2200" dirty="0" smtClean="0">
                <a:latin typeface="Californian FB" panose="0207040306080B030204" pitchFamily="18" charset="0"/>
              </a:rPr>
              <a:t>	</a:t>
            </a:r>
            <a:r>
              <a:rPr lang="es-AR" sz="2200" i="1" dirty="0" smtClean="0">
                <a:latin typeface="Californian FB" panose="0207040306080B030204" pitchFamily="18" charset="0"/>
              </a:rPr>
              <a:t> </a:t>
            </a:r>
            <a:r>
              <a:rPr lang="es-AR" sz="2200" i="1" dirty="0">
                <a:latin typeface="Californian FB" panose="0207040306080B030204" pitchFamily="18" charset="0"/>
              </a:rPr>
              <a:t>“…`vamos a consultarle a la profe tal cosa`. Y te escriben: `seño, </a:t>
            </a:r>
            <a:r>
              <a:rPr lang="es-AR" sz="2200" i="1" dirty="0" smtClean="0">
                <a:latin typeface="Californian FB" panose="0207040306080B030204" pitchFamily="18" charset="0"/>
              </a:rPr>
              <a:t>	el punto </a:t>
            </a:r>
            <a:r>
              <a:rPr lang="es-AR" sz="2200" i="1" dirty="0">
                <a:latin typeface="Californian FB" panose="0207040306080B030204" pitchFamily="18" charset="0"/>
              </a:rPr>
              <a:t>cuatro no entiendo… ¿a qué se refiere con tal cosa?` o </a:t>
            </a:r>
            <a:r>
              <a:rPr lang="es-AR" sz="2200" i="1" dirty="0" smtClean="0">
                <a:latin typeface="Californian FB" panose="0207040306080B030204" pitchFamily="18" charset="0"/>
              </a:rPr>
              <a:t>	`</a:t>
            </a:r>
            <a:r>
              <a:rPr lang="es-AR" sz="2200" i="1" dirty="0">
                <a:latin typeface="Californian FB" panose="0207040306080B030204" pitchFamily="18" charset="0"/>
              </a:rPr>
              <a:t>tal </a:t>
            </a:r>
            <a:r>
              <a:rPr lang="es-AR" sz="2200" i="1" dirty="0" smtClean="0">
                <a:latin typeface="Californian FB" panose="0207040306080B030204" pitchFamily="18" charset="0"/>
              </a:rPr>
              <a:t>página </a:t>
            </a:r>
            <a:r>
              <a:rPr lang="es-AR" sz="2200" i="1" dirty="0">
                <a:latin typeface="Californian FB" panose="0207040306080B030204" pitchFamily="18" charset="0"/>
              </a:rPr>
              <a:t>era la que se utilizaba para trabajar en`…”. </a:t>
            </a:r>
          </a:p>
          <a:p>
            <a:endParaRPr lang="es-AR" sz="2200" dirty="0">
              <a:latin typeface="Californian FB" panose="0207040306080B030204" pitchFamily="18" charset="0"/>
            </a:endParaRPr>
          </a:p>
          <a:p>
            <a:r>
              <a:rPr lang="es-AR" sz="2200" dirty="0" smtClean="0">
                <a:latin typeface="Californian FB" panose="0207040306080B030204" pitchFamily="18" charset="0"/>
              </a:rPr>
              <a:t>-A </a:t>
            </a:r>
            <a:r>
              <a:rPr lang="es-AR" sz="2200" dirty="0">
                <a:latin typeface="Californian FB" panose="0207040306080B030204" pitchFamily="18" charset="0"/>
              </a:rPr>
              <a:t>veces, actitud de facilismo por parte de los alumnos…</a:t>
            </a:r>
          </a:p>
          <a:p>
            <a:endParaRPr lang="es-AR" sz="2200" dirty="0" smtClean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s-AR" sz="2200" dirty="0" smtClean="0">
                <a:latin typeface="Californian FB" panose="0207040306080B030204" pitchFamily="18" charset="0"/>
              </a:rPr>
              <a:t>	</a:t>
            </a:r>
            <a:r>
              <a:rPr lang="es-AR" sz="2200" i="1" dirty="0" smtClean="0">
                <a:latin typeface="Californian FB" panose="0207040306080B030204" pitchFamily="18" charset="0"/>
              </a:rPr>
              <a:t>“Ya ni siquiera leen. Es como…`seño, la página 4 era la que 	teníamos que hacer?`…” </a:t>
            </a:r>
          </a:p>
          <a:p>
            <a:pPr marL="0" indent="0">
              <a:buNone/>
            </a:pPr>
            <a:endParaRPr lang="es-AR" sz="2200" dirty="0" smtClean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es-AR" sz="2200" dirty="0" smtClean="0">
                <a:latin typeface="Californian FB" panose="0207040306080B030204" pitchFamily="18" charset="0"/>
              </a:rPr>
              <a:t>-La </a:t>
            </a:r>
            <a:r>
              <a:rPr lang="es-AR" sz="2200" dirty="0" smtClean="0">
                <a:latin typeface="Californian FB" panose="0207040306080B030204" pitchFamily="18" charset="0"/>
              </a:rPr>
              <a:t>educación en medios no se sustenta en el mero desarrollo de habilidades técnicas, ni en una idea banal de la creatividad. </a:t>
            </a:r>
            <a:r>
              <a:rPr lang="es-AR" sz="2200" dirty="0" smtClean="0">
                <a:latin typeface="Californian FB" panose="0207040306080B030204" pitchFamily="18" charset="0"/>
              </a:rPr>
              <a:t> Porque </a:t>
            </a:r>
            <a:r>
              <a:rPr lang="es-AR" sz="2200" dirty="0" smtClean="0">
                <a:latin typeface="Californian FB" panose="0207040306080B030204" pitchFamily="18" charset="0"/>
              </a:rPr>
              <a:t>la tecnología por sí sola no general los cambios</a:t>
            </a:r>
            <a:endParaRPr lang="es-AR" sz="22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3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AR" sz="24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Aulas diferentes, </a:t>
            </a:r>
            <a:r>
              <a:rPr lang="es-AR" sz="2400" dirty="0" err="1" smtClean="0">
                <a:solidFill>
                  <a:srgbClr val="FF0000"/>
                </a:solidFill>
                <a:latin typeface="Californian FB" panose="0207040306080B030204" pitchFamily="18" charset="0"/>
              </a:rPr>
              <a:t>microcontextos</a:t>
            </a:r>
            <a:r>
              <a:rPr lang="es-AR" sz="24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 superadores de limitaciones </a:t>
            </a:r>
            <a:r>
              <a:rPr lang="es-AR" sz="2400" dirty="0" err="1" smtClean="0">
                <a:solidFill>
                  <a:srgbClr val="FF0000"/>
                </a:solidFill>
                <a:latin typeface="Californian FB" panose="0207040306080B030204" pitchFamily="18" charset="0"/>
              </a:rPr>
              <a:t>témporo</a:t>
            </a:r>
            <a:r>
              <a:rPr lang="es-AR" sz="2400" dirty="0" smtClean="0">
                <a:solidFill>
                  <a:srgbClr val="FF0000"/>
                </a:solidFill>
                <a:latin typeface="Californian FB" panose="0207040306080B030204" pitchFamily="18" charset="0"/>
              </a:rPr>
              <a:t>-espaciales </a:t>
            </a:r>
          </a:p>
          <a:p>
            <a:endParaRPr lang="es-AR" sz="2400" dirty="0" smtClean="0">
              <a:latin typeface="Californian FB" panose="0207040306080B030204" pitchFamily="18" charset="0"/>
            </a:endParaRPr>
          </a:p>
          <a:p>
            <a:r>
              <a:rPr lang="es-AR" sz="2400" dirty="0" smtClean="0">
                <a:latin typeface="Californian FB" panose="0207040306080B030204" pitchFamily="18" charset="0"/>
              </a:rPr>
              <a:t>Actividades planificadas  en  aulas virtuales permiten que los estudiantes controlen las coordenadas </a:t>
            </a:r>
            <a:r>
              <a:rPr lang="es-AR" sz="2400" dirty="0" err="1" smtClean="0">
                <a:latin typeface="Californian FB" panose="0207040306080B030204" pitchFamily="18" charset="0"/>
              </a:rPr>
              <a:t>témporo</a:t>
            </a:r>
            <a:r>
              <a:rPr lang="es-AR" sz="2400" dirty="0" smtClean="0">
                <a:latin typeface="Californian FB" panose="0207040306080B030204" pitchFamily="18" charset="0"/>
              </a:rPr>
              <a:t>-espaciales, replanteando sus marcos de referencia con respecto a su interacción con los docentes desde instancias sincrónicas o asincrónicas</a:t>
            </a:r>
          </a:p>
          <a:p>
            <a:endParaRPr lang="es-AR" sz="2400" dirty="0">
              <a:latin typeface="Californian FB" panose="0207040306080B030204" pitchFamily="18" charset="0"/>
            </a:endParaRPr>
          </a:p>
          <a:p>
            <a:pPr lvl="1"/>
            <a:r>
              <a:rPr lang="es-AR" sz="2400" b="1" i="1" dirty="0" smtClean="0">
                <a:latin typeface="Californian FB" panose="0207040306080B030204" pitchFamily="18" charset="0"/>
              </a:rPr>
              <a:t>“…he trabajado bastante con las aulas virtuales, con el tema del material también, porque cuesta muchísimo, al menos a mí, seleccionar un material de la fotocopiadora y que lo traigan. Entonces el aula virtual te ayuda muchísimo también para interactuar con ellos, o conectarnos en algún horario para hacer algún tipo de trabajo…interactuar está muy bueno”. </a:t>
            </a:r>
          </a:p>
          <a:p>
            <a:pPr lvl="1"/>
            <a:endParaRPr lang="es-AR" sz="2400" dirty="0" smtClean="0">
              <a:latin typeface="Californian FB" panose="0207040306080B030204" pitchFamily="18" charset="0"/>
            </a:endParaRPr>
          </a:p>
          <a:p>
            <a:r>
              <a:rPr lang="es-AR" sz="2400" dirty="0" smtClean="0">
                <a:latin typeface="Californian FB" panose="0207040306080B030204" pitchFamily="18" charset="0"/>
              </a:rPr>
              <a:t>Un aula virtual debe estar tanto o más organizada que la clase presencial, disponiendo de manera accesible todos los recursos seleccionados para el aprendizaje. </a:t>
            </a:r>
          </a:p>
          <a:p>
            <a:endParaRPr lang="es-AR" sz="2400" dirty="0" smtClean="0">
              <a:latin typeface="Californian FB" panose="0207040306080B030204" pitchFamily="18" charset="0"/>
            </a:endParaRPr>
          </a:p>
          <a:p>
            <a:r>
              <a:rPr lang="es-AR" sz="2400" dirty="0" smtClean="0">
                <a:latin typeface="Californian FB" panose="0207040306080B030204" pitchFamily="18" charset="0"/>
              </a:rPr>
              <a:t>Se necesita contar con disponibilidad de los docentes y del personal de apoyo tecnológico para asegurar la sustentabilidad del espacio, y con una administración flexible pero ordenada para los tiempos que requiere el estudio y el seguimiento de los aprendizajes</a:t>
            </a:r>
            <a:endParaRPr lang="es-AR" sz="2400" dirty="0">
              <a:latin typeface="Californian FB" panose="0207040306080B030204" pitchFamily="18" charset="0"/>
            </a:endParaRPr>
          </a:p>
          <a:p>
            <a:endParaRPr lang="es-AR" sz="2000" dirty="0"/>
          </a:p>
          <a:p>
            <a:endParaRPr lang="es-AR" sz="2000" dirty="0" smtClean="0"/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603566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53</TotalTime>
  <Words>370</Words>
  <Application>Microsoft Office PowerPoint</Application>
  <PresentationFormat>Presentación en pantalla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Esencial</vt:lpstr>
      <vt:lpstr>      3º Encuentro Latinoamericano de la Red de Investigadores sobre Apropiación de Tecnologías –RIAT-  Tecnologías en las aulas transicionales. Entre mutaciones y replanteos.  Silvia Coicaud  Universidad Nacional de la Patagonia San Juan Bosco coicaud.silvia@gmail.com </vt:lpstr>
      <vt:lpstr>Los entramados tecnológicos y las prácticas de escritura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3er Encuentro Latinoamericano de la Red de Investigadores sobre Apropiación de Tecnologías –RIAT-   Tecnologías en las aulas transicionales. Entre mutaciones y replanteos.  Silvia Coicaud.   Universidad Nacional de la Patagonia San Juan Bosco Coicaud.silvia@gmail.com</dc:title>
  <dc:creator>Silvia Coicaud</dc:creator>
  <cp:lastModifiedBy>Silvia Coicaud</cp:lastModifiedBy>
  <cp:revision>7</cp:revision>
  <dcterms:created xsi:type="dcterms:W3CDTF">2018-11-09T18:49:49Z</dcterms:created>
  <dcterms:modified xsi:type="dcterms:W3CDTF">2018-11-12T14:55:07Z</dcterms:modified>
</cp:coreProperties>
</file>